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4" r:id="rId67"/>
    <p:sldId id="325" r:id="rId68"/>
    <p:sldId id="323" r:id="rId69"/>
  </p:sldIdLst>
  <p:sldSz cx="18288000" cy="10287000"/>
  <p:notesSz cx="6858000" cy="9144000"/>
  <p:embeddedFontLst>
    <p:embeddedFont>
      <p:font typeface="IBM Plex Sans" panose="020B0503050203000203" pitchFamily="34" charset="0"/>
      <p:regular r:id="rId71"/>
      <p:bold r:id="rId72"/>
      <p:italic r:id="rId73"/>
      <p:boldItalic r:id="rId74"/>
    </p:embeddedFont>
    <p:embeddedFont>
      <p:font typeface="IBM Plex Sans Bold" panose="020B0803050203000203" pitchFamily="34" charset="0"/>
      <p:regular r:id="rId75"/>
      <p:bold r:id="rId76"/>
    </p:embeddedFont>
    <p:embeddedFont>
      <p:font typeface="IBM Plex Sans Bold Italics" panose="020B0604020202020204" charset="0"/>
      <p:regular r:id="rId77"/>
    </p:embeddedFont>
    <p:embeddedFont>
      <p:font typeface="IBM Plex Serif" panose="02060503050406000203" pitchFamily="18" charset="0"/>
      <p:regular r:id="rId78"/>
      <p:bold r:id="rId79"/>
      <p:italic r:id="rId80"/>
      <p:boldItalic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556166-DE64-47F5-A275-F2847FE1D34F}" v="15" dt="2024-08-13T04:59:45.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066465e84a304567" providerId="Windows Live" clId="Web-{5C556166-DE64-47F5-A275-F2847FE1D34F}"/>
    <pc:docChg chg="modSld">
      <pc:chgData name="Guest User" userId="066465e84a304567" providerId="Windows Live" clId="Web-{5C556166-DE64-47F5-A275-F2847FE1D34F}" dt="2024-08-13T04:59:45.525" v="12" actId="14100"/>
      <pc:docMkLst>
        <pc:docMk/>
      </pc:docMkLst>
      <pc:sldChg chg="modSp">
        <pc:chgData name="Guest User" userId="066465e84a304567" providerId="Windows Live" clId="Web-{5C556166-DE64-47F5-A275-F2847FE1D34F}" dt="2024-08-13T04:58:47.164" v="4" actId="14100"/>
        <pc:sldMkLst>
          <pc:docMk/>
          <pc:sldMk cId="0" sldId="280"/>
        </pc:sldMkLst>
        <pc:spChg chg="mod">
          <ac:chgData name="Guest User" userId="066465e84a304567" providerId="Windows Live" clId="Web-{5C556166-DE64-47F5-A275-F2847FE1D34F}" dt="2024-08-13T04:58:47.164" v="4" actId="14100"/>
          <ac:spMkLst>
            <pc:docMk/>
            <pc:sldMk cId="0" sldId="280"/>
            <ac:spMk id="2" creationId="{00000000-0000-0000-0000-000000000000}"/>
          </ac:spMkLst>
        </pc:spChg>
        <pc:spChg chg="mod">
          <ac:chgData name="Guest User" userId="066465e84a304567" providerId="Windows Live" clId="Web-{5C556166-DE64-47F5-A275-F2847FE1D34F}" dt="2024-08-13T04:58:40.602" v="2" actId="14100"/>
          <ac:spMkLst>
            <pc:docMk/>
            <pc:sldMk cId="0" sldId="280"/>
            <ac:spMk id="4" creationId="{00000000-0000-0000-0000-000000000000}"/>
          </ac:spMkLst>
        </pc:spChg>
        <pc:spChg chg="mod">
          <ac:chgData name="Guest User" userId="066465e84a304567" providerId="Windows Live" clId="Web-{5C556166-DE64-47F5-A275-F2847FE1D34F}" dt="2024-08-13T04:58:30.211" v="1" actId="14100"/>
          <ac:spMkLst>
            <pc:docMk/>
            <pc:sldMk cId="0" sldId="280"/>
            <ac:spMk id="6" creationId="{00000000-0000-0000-0000-000000000000}"/>
          </ac:spMkLst>
        </pc:spChg>
      </pc:sldChg>
      <pc:sldChg chg="modSp">
        <pc:chgData name="Guest User" userId="066465e84a304567" providerId="Windows Live" clId="Web-{5C556166-DE64-47F5-A275-F2847FE1D34F}" dt="2024-08-13T04:58:52.602" v="6" actId="14100"/>
        <pc:sldMkLst>
          <pc:docMk/>
          <pc:sldMk cId="0" sldId="281"/>
        </pc:sldMkLst>
        <pc:spChg chg="mod">
          <ac:chgData name="Guest User" userId="066465e84a304567" providerId="Windows Live" clId="Web-{5C556166-DE64-47F5-A275-F2847FE1D34F}" dt="2024-08-13T04:58:52.602" v="6" actId="14100"/>
          <ac:spMkLst>
            <pc:docMk/>
            <pc:sldMk cId="0" sldId="281"/>
            <ac:spMk id="5" creationId="{00000000-0000-0000-0000-000000000000}"/>
          </ac:spMkLst>
        </pc:spChg>
      </pc:sldChg>
      <pc:sldChg chg="modSp">
        <pc:chgData name="Guest User" userId="066465e84a304567" providerId="Windows Live" clId="Web-{5C556166-DE64-47F5-A275-F2847FE1D34F}" dt="2024-08-13T04:59:08.430" v="8" actId="20577"/>
        <pc:sldMkLst>
          <pc:docMk/>
          <pc:sldMk cId="0" sldId="282"/>
        </pc:sldMkLst>
        <pc:spChg chg="mod">
          <ac:chgData name="Guest User" userId="066465e84a304567" providerId="Windows Live" clId="Web-{5C556166-DE64-47F5-A275-F2847FE1D34F}" dt="2024-08-13T04:59:08.430" v="8" actId="20577"/>
          <ac:spMkLst>
            <pc:docMk/>
            <pc:sldMk cId="0" sldId="282"/>
            <ac:spMk id="5" creationId="{00000000-0000-0000-0000-000000000000}"/>
          </ac:spMkLst>
        </pc:spChg>
      </pc:sldChg>
      <pc:sldChg chg="modSp">
        <pc:chgData name="Guest User" userId="066465e84a304567" providerId="Windows Live" clId="Web-{5C556166-DE64-47F5-A275-F2847FE1D34F}" dt="2024-08-13T04:59:35.134" v="10" actId="14100"/>
        <pc:sldMkLst>
          <pc:docMk/>
          <pc:sldMk cId="0" sldId="290"/>
        </pc:sldMkLst>
        <pc:spChg chg="mod">
          <ac:chgData name="Guest User" userId="066465e84a304567" providerId="Windows Live" clId="Web-{5C556166-DE64-47F5-A275-F2847FE1D34F}" dt="2024-08-13T04:59:35.134" v="10" actId="14100"/>
          <ac:spMkLst>
            <pc:docMk/>
            <pc:sldMk cId="0" sldId="290"/>
            <ac:spMk id="7" creationId="{00000000-0000-0000-0000-000000000000}"/>
          </ac:spMkLst>
        </pc:spChg>
      </pc:sldChg>
      <pc:sldChg chg="modSp">
        <pc:chgData name="Guest User" userId="066465e84a304567" providerId="Windows Live" clId="Web-{5C556166-DE64-47F5-A275-F2847FE1D34F}" dt="2024-08-13T04:59:45.525" v="12" actId="14100"/>
        <pc:sldMkLst>
          <pc:docMk/>
          <pc:sldMk cId="0" sldId="291"/>
        </pc:sldMkLst>
        <pc:spChg chg="mod">
          <ac:chgData name="Guest User" userId="066465e84a304567" providerId="Windows Live" clId="Web-{5C556166-DE64-47F5-A275-F2847FE1D34F}" dt="2024-08-13T04:59:45.525" v="12" actId="14100"/>
          <ac:spMkLst>
            <pc:docMk/>
            <pc:sldMk cId="0" sldId="291"/>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AOV - Average order value</a:t>
            </a:r>
          </a:p>
          <a:p>
            <a:endParaRPr lang="en-US"/>
          </a:p>
          <a:p>
            <a:r>
              <a:rPr lang="en-US"/>
              <a:t>total customer is the unique users of the website</a:t>
            </a:r>
          </a:p>
          <a:p>
            <a:endParaRPr lang="en-US"/>
          </a:p>
          <a:p>
            <a:r>
              <a:rPr lang="en-US"/>
              <a:t>refund rate = out of the total orders 5% of the order is returned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sv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3.png"/><Relationship Id="rId7" Type="http://schemas.openxmlformats.org/officeDocument/2006/relationships/image" Target="../media/image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svg"/><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74718" y="4303760"/>
            <a:ext cx="11920887" cy="1120772"/>
          </a:xfrm>
          <a:prstGeom prst="rect">
            <a:avLst/>
          </a:prstGeom>
        </p:spPr>
        <p:txBody>
          <a:bodyPr lIns="0" tIns="0" rIns="0" bIns="0" rtlCol="0" anchor="t">
            <a:spAutoFit/>
          </a:bodyPr>
          <a:lstStyle/>
          <a:p>
            <a:pPr algn="ctr">
              <a:lnSpc>
                <a:spcPts val="8499"/>
              </a:lnSpc>
            </a:pPr>
            <a:r>
              <a:rPr lang="en-US" sz="8499">
                <a:solidFill>
                  <a:srgbClr val="000000"/>
                </a:solidFill>
                <a:latin typeface="IBM Plex Sans Bold"/>
                <a:ea typeface="IBM Plex Sans Bold"/>
                <a:cs typeface="IBM Plex Sans Bold"/>
                <a:sym typeface="IBM Plex Sans Bold"/>
              </a:rPr>
              <a:t>DIGITAL ANALYSIS</a:t>
            </a:r>
          </a:p>
        </p:txBody>
      </p:sp>
      <p:sp>
        <p:nvSpPr>
          <p:cNvPr id="3" name="Freeform 3"/>
          <p:cNvSpPr/>
          <p:nvPr/>
        </p:nvSpPr>
        <p:spPr>
          <a:xfrm rot="-2827211">
            <a:off x="14295600" y="-2005524"/>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422757">
            <a:off x="-3518081" y="6224076"/>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557691" y="7105650"/>
            <a:ext cx="7730309" cy="3181350"/>
          </a:xfrm>
          <a:prstGeom prst="rect">
            <a:avLst/>
          </a:prstGeom>
        </p:spPr>
        <p:txBody>
          <a:bodyPr lIns="0" tIns="0" rIns="0" bIns="0" rtlCol="0" anchor="t">
            <a:spAutoFit/>
          </a:bodyPr>
          <a:lstStyle/>
          <a:p>
            <a:pPr algn="ctr">
              <a:lnSpc>
                <a:spcPts val="4200"/>
              </a:lnSpc>
            </a:pPr>
            <a:r>
              <a:rPr lang="en-US" sz="3000">
                <a:solidFill>
                  <a:srgbClr val="000000"/>
                </a:solidFill>
                <a:latin typeface="IBM Plex Sans Bold Italics"/>
                <a:ea typeface="IBM Plex Sans Bold Italics"/>
                <a:cs typeface="IBM Plex Sans Bold Italics"/>
                <a:sym typeface="IBM Plex Sans Bold Italics"/>
              </a:rPr>
              <a:t>By </a:t>
            </a:r>
          </a:p>
          <a:p>
            <a:pPr algn="ctr">
              <a:lnSpc>
                <a:spcPts val="4200"/>
              </a:lnSpc>
            </a:pPr>
            <a:r>
              <a:rPr lang="en-US" sz="3000">
                <a:solidFill>
                  <a:srgbClr val="000000"/>
                </a:solidFill>
                <a:latin typeface="IBM Plex Sans"/>
                <a:ea typeface="IBM Plex Sans"/>
                <a:cs typeface="IBM Plex Sans"/>
                <a:sym typeface="IBM Plex Sans"/>
              </a:rPr>
              <a:t>CHITRA PARSAILA</a:t>
            </a:r>
          </a:p>
          <a:p>
            <a:pPr algn="ctr">
              <a:lnSpc>
                <a:spcPts val="4200"/>
              </a:lnSpc>
            </a:pPr>
            <a:r>
              <a:rPr lang="en-US" sz="3000">
                <a:solidFill>
                  <a:srgbClr val="000000"/>
                </a:solidFill>
                <a:latin typeface="IBM Plex Sans"/>
                <a:ea typeface="IBM Plex Sans"/>
                <a:cs typeface="IBM Plex Sans"/>
                <a:sym typeface="IBM Plex Sans"/>
              </a:rPr>
              <a:t>PRABHJOT SINGH</a:t>
            </a:r>
          </a:p>
          <a:p>
            <a:pPr algn="ctr">
              <a:lnSpc>
                <a:spcPts val="4200"/>
              </a:lnSpc>
            </a:pPr>
            <a:r>
              <a:rPr lang="en-US" sz="3000">
                <a:solidFill>
                  <a:srgbClr val="000000"/>
                </a:solidFill>
                <a:latin typeface="IBM Plex Sans"/>
                <a:ea typeface="IBM Plex Sans"/>
                <a:cs typeface="IBM Plex Sans"/>
                <a:sym typeface="IBM Plex Sans"/>
              </a:rPr>
              <a:t>RITIK SHARMA</a:t>
            </a:r>
          </a:p>
          <a:p>
            <a:pPr algn="ctr">
              <a:lnSpc>
                <a:spcPts val="4200"/>
              </a:lnSpc>
            </a:pPr>
            <a:r>
              <a:rPr lang="en-US" sz="3000">
                <a:solidFill>
                  <a:srgbClr val="000000"/>
                </a:solidFill>
                <a:latin typeface="IBM Plex Sans"/>
                <a:ea typeface="IBM Plex Sans"/>
                <a:cs typeface="IBM Plex Sans"/>
                <a:sym typeface="IBM Plex Sans"/>
              </a:rPr>
              <a:t>SAKTHI JANANI</a:t>
            </a:r>
          </a:p>
          <a:p>
            <a:pPr algn="ctr">
              <a:lnSpc>
                <a:spcPts val="4200"/>
              </a:lnSpc>
            </a:pPr>
            <a:endParaRPr lang="en-US" sz="3000">
              <a:solidFill>
                <a:srgbClr val="000000"/>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75039" y="4274503"/>
            <a:ext cx="8137922" cy="1566544"/>
          </a:xfrm>
          <a:prstGeom prst="rect">
            <a:avLst/>
          </a:prstGeom>
        </p:spPr>
        <p:txBody>
          <a:bodyPr lIns="0" tIns="0" rIns="0" bIns="0" rtlCol="0" anchor="t">
            <a:spAutoFit/>
          </a:bodyPr>
          <a:lstStyle/>
          <a:p>
            <a:pPr algn="ctr">
              <a:lnSpc>
                <a:spcPts val="12880"/>
              </a:lnSpc>
            </a:pPr>
            <a:r>
              <a:rPr lang="en-US" sz="9200">
                <a:solidFill>
                  <a:srgbClr val="000000"/>
                </a:solidFill>
                <a:latin typeface="IBM Plex Sans Bold"/>
                <a:ea typeface="IBM Plex Sans Bold"/>
                <a:cs typeface="IBM Plex Sans Bold"/>
                <a:sym typeface="IBM Plex Sans Bold"/>
              </a:rPr>
              <a:t>List of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5238825" y="2157262"/>
            <a:ext cx="12731024" cy="7591353"/>
          </a:xfrm>
          <a:custGeom>
            <a:avLst/>
            <a:gdLst/>
            <a:ahLst/>
            <a:cxnLst/>
            <a:rect l="l" t="t" r="r" b="b"/>
            <a:pathLst>
              <a:path w="12731024" h="7591353">
                <a:moveTo>
                  <a:pt x="0" y="0"/>
                </a:moveTo>
                <a:lnTo>
                  <a:pt x="12731024" y="0"/>
                </a:lnTo>
                <a:lnTo>
                  <a:pt x="12731024" y="7591353"/>
                </a:lnTo>
                <a:lnTo>
                  <a:pt x="0" y="7591353"/>
                </a:lnTo>
                <a:lnTo>
                  <a:pt x="0" y="0"/>
                </a:lnTo>
                <a:close/>
              </a:path>
            </a:pathLst>
          </a:custGeom>
          <a:blipFill>
            <a:blip r:embed="rId2"/>
            <a:stretch>
              <a:fillRect t="-463" b="-463"/>
            </a:stretch>
          </a:blipFill>
        </p:spPr>
      </p:sp>
      <p:sp>
        <p:nvSpPr>
          <p:cNvPr id="4" name="TextBox 4"/>
          <p:cNvSpPr txBox="1"/>
          <p:nvPr/>
        </p:nvSpPr>
        <p:spPr>
          <a:xfrm>
            <a:off x="3666279" y="252448"/>
            <a:ext cx="10955442"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  Traffic Breakdown </a:t>
            </a:r>
          </a:p>
        </p:txBody>
      </p:sp>
      <p:sp>
        <p:nvSpPr>
          <p:cNvPr id="5" name="TextBox 5"/>
          <p:cNvSpPr txBox="1"/>
          <p:nvPr/>
        </p:nvSpPr>
        <p:spPr>
          <a:xfrm>
            <a:off x="655594" y="1819218"/>
            <a:ext cx="4323284" cy="39528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Gsearch is the dominant traffic source, indicating strong performance of non-branded Google search campaigns. </a:t>
            </a:r>
          </a:p>
        </p:txBody>
      </p:sp>
      <p:sp>
        <p:nvSpPr>
          <p:cNvPr id="6" name="TextBox 6"/>
          <p:cNvSpPr txBox="1"/>
          <p:nvPr/>
        </p:nvSpPr>
        <p:spPr>
          <a:xfrm>
            <a:off x="655594" y="6105468"/>
            <a:ext cx="4323284" cy="34575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Recommendations</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Given the success of non-branded Google search traffic, continue to invest in and optimize these campaigns.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D7D5"/>
        </a:solidFill>
        <a:effectLst/>
      </p:bgPr>
    </p:bg>
    <p:spTree>
      <p:nvGrpSpPr>
        <p:cNvPr id="1" name=""/>
        <p:cNvGrpSpPr/>
        <p:nvPr/>
      </p:nvGrpSpPr>
      <p:grpSpPr>
        <a:xfrm>
          <a:off x="0" y="0"/>
          <a:ext cx="0" cy="0"/>
          <a:chOff x="0" y="0"/>
          <a:chExt cx="0" cy="0"/>
        </a:xfrm>
      </p:grpSpPr>
      <p:grpSp>
        <p:nvGrpSpPr>
          <p:cNvPr id="2" name="Group 2"/>
          <p:cNvGrpSpPr/>
          <p:nvPr/>
        </p:nvGrpSpPr>
        <p:grpSpPr>
          <a:xfrm>
            <a:off x="7295694" y="0"/>
            <a:ext cx="10992306" cy="10287000"/>
            <a:chOff x="0" y="0"/>
            <a:chExt cx="2895093" cy="2709333"/>
          </a:xfrm>
        </p:grpSpPr>
        <p:sp>
          <p:nvSpPr>
            <p:cNvPr id="3" name="Freeform 3"/>
            <p:cNvSpPr/>
            <p:nvPr/>
          </p:nvSpPr>
          <p:spPr>
            <a:xfrm>
              <a:off x="0" y="0"/>
              <a:ext cx="2895093" cy="2709333"/>
            </a:xfrm>
            <a:custGeom>
              <a:avLst/>
              <a:gdLst/>
              <a:ahLst/>
              <a:cxnLst/>
              <a:rect l="l" t="t" r="r" b="b"/>
              <a:pathLst>
                <a:path w="2895093" h="2709333">
                  <a:moveTo>
                    <a:pt x="0" y="0"/>
                  </a:moveTo>
                  <a:lnTo>
                    <a:pt x="2895093" y="0"/>
                  </a:lnTo>
                  <a:lnTo>
                    <a:pt x="2895093" y="2709333"/>
                  </a:lnTo>
                  <a:lnTo>
                    <a:pt x="0" y="2709333"/>
                  </a:lnTo>
                  <a:close/>
                </a:path>
              </a:pathLst>
            </a:custGeom>
            <a:solidFill>
              <a:srgbClr val="FFFFFF"/>
            </a:solidFill>
          </p:spPr>
        </p:sp>
        <p:sp>
          <p:nvSpPr>
            <p:cNvPr id="4" name="TextBox 4"/>
            <p:cNvSpPr txBox="1"/>
            <p:nvPr/>
          </p:nvSpPr>
          <p:spPr>
            <a:xfrm>
              <a:off x="0" y="-28575"/>
              <a:ext cx="2895093" cy="2737908"/>
            </a:xfrm>
            <a:prstGeom prst="rect">
              <a:avLst/>
            </a:prstGeom>
          </p:spPr>
          <p:txBody>
            <a:bodyPr lIns="50800" tIns="50800" rIns="50800" bIns="50800" rtlCol="0" anchor="ctr"/>
            <a:lstStyle/>
            <a:p>
              <a:pPr algn="ctr">
                <a:lnSpc>
                  <a:spcPts val="2380"/>
                </a:lnSpc>
              </a:pPr>
              <a:endParaRPr/>
            </a:p>
          </p:txBody>
        </p:sp>
      </p:grpSp>
      <p:sp>
        <p:nvSpPr>
          <p:cNvPr id="5" name="TextBox 5"/>
          <p:cNvSpPr txBox="1"/>
          <p:nvPr/>
        </p:nvSpPr>
        <p:spPr>
          <a:xfrm>
            <a:off x="777124" y="2695575"/>
            <a:ext cx="5517258" cy="4886325"/>
          </a:xfrm>
          <a:prstGeom prst="rect">
            <a:avLst/>
          </a:prstGeom>
        </p:spPr>
        <p:txBody>
          <a:bodyPr lIns="0" tIns="0" rIns="0" bIns="0" rtlCol="0" anchor="t">
            <a:spAutoFit/>
          </a:bodyPr>
          <a:lstStyle/>
          <a:p>
            <a:pPr marL="0" lvl="0" indent="0" algn="just">
              <a:lnSpc>
                <a:spcPts val="9600"/>
              </a:lnSpc>
            </a:pPr>
            <a:r>
              <a:rPr lang="en-US" sz="8000">
                <a:solidFill>
                  <a:srgbClr val="000000"/>
                </a:solidFill>
                <a:latin typeface="IBM Plex Sans Bold"/>
                <a:ea typeface="IBM Plex Sans Bold"/>
                <a:cs typeface="IBM Plex Sans Bold"/>
                <a:sym typeface="IBM Plex Sans Bold"/>
              </a:rPr>
              <a:t>Gsearch, Nonbrand Conversion Rate </a:t>
            </a:r>
          </a:p>
        </p:txBody>
      </p:sp>
      <p:sp>
        <p:nvSpPr>
          <p:cNvPr id="6" name="TextBox 6"/>
          <p:cNvSpPr txBox="1"/>
          <p:nvPr/>
        </p:nvSpPr>
        <p:spPr>
          <a:xfrm>
            <a:off x="7962659" y="5114925"/>
            <a:ext cx="9658377" cy="19716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Insight</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This CVR is below the 4% threshold, indicating that the effectiveness of converting non-branded Google search traffic into orders is suboptimal.</a:t>
            </a:r>
          </a:p>
        </p:txBody>
      </p:sp>
      <p:graphicFrame>
        <p:nvGraphicFramePr>
          <p:cNvPr id="7" name="Table 7"/>
          <p:cNvGraphicFramePr>
            <a:graphicFrameLocks noGrp="1"/>
          </p:cNvGraphicFramePr>
          <p:nvPr/>
        </p:nvGraphicFramePr>
        <p:xfrm>
          <a:off x="7962659" y="1028700"/>
          <a:ext cx="9915546" cy="3252678"/>
        </p:xfrm>
        <a:graphic>
          <a:graphicData uri="http://schemas.openxmlformats.org/drawingml/2006/table">
            <a:tbl>
              <a:tblPr/>
              <a:tblGrid>
                <a:gridCol w="4790404">
                  <a:extLst>
                    <a:ext uri="{9D8B030D-6E8A-4147-A177-3AD203B41FA5}">
                      <a16:colId xmlns:a16="http://schemas.microsoft.com/office/drawing/2014/main" val="20000"/>
                    </a:ext>
                  </a:extLst>
                </a:gridCol>
                <a:gridCol w="5125142">
                  <a:extLst>
                    <a:ext uri="{9D8B030D-6E8A-4147-A177-3AD203B41FA5}">
                      <a16:colId xmlns:a16="http://schemas.microsoft.com/office/drawing/2014/main" val="20001"/>
                    </a:ext>
                  </a:extLst>
                </a:gridCol>
              </a:tblGrid>
              <a:tr h="1084226">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Total Sessions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a:ea typeface="IBM Plex Sans"/>
                          <a:cs typeface="IBM Plex Sans"/>
                          <a:sym typeface="IBM Plex Sans"/>
                        </a:rPr>
                        <a:t>3613</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084226">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Total Orders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a:ea typeface="IBM Plex Sans"/>
                          <a:cs typeface="IBM Plex Sans"/>
                          <a:sym typeface="IBM Plex Sans"/>
                        </a:rPr>
                        <a:t>107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84226">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CVR</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a:ea typeface="IBM Plex Sans"/>
                          <a:cs typeface="IBM Plex Sans"/>
                          <a:sym typeface="IBM Plex Sans"/>
                        </a:rPr>
                        <a:t>2.96%</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8" name="TextBox 8"/>
          <p:cNvSpPr txBox="1"/>
          <p:nvPr/>
        </p:nvSpPr>
        <p:spPr>
          <a:xfrm>
            <a:off x="7962659" y="7324725"/>
            <a:ext cx="9658377" cy="24669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Recommendations</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Since the CVR is less than 4% threshold, we have to reduce the bid  to optimize spending efficiency.</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 Redirect budget to higher-performing campaigns or other marketing initiatives.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4677115" y="2571927"/>
            <a:ext cx="13610885" cy="6326955"/>
          </a:xfrm>
          <a:custGeom>
            <a:avLst/>
            <a:gdLst/>
            <a:ahLst/>
            <a:cxnLst/>
            <a:rect l="l" t="t" r="r" b="b"/>
            <a:pathLst>
              <a:path w="13610885" h="6326955">
                <a:moveTo>
                  <a:pt x="0" y="0"/>
                </a:moveTo>
                <a:lnTo>
                  <a:pt x="13610885" y="0"/>
                </a:lnTo>
                <a:lnTo>
                  <a:pt x="13610885" y="6326955"/>
                </a:lnTo>
                <a:lnTo>
                  <a:pt x="0" y="6326955"/>
                </a:lnTo>
                <a:lnTo>
                  <a:pt x="0" y="0"/>
                </a:lnTo>
                <a:close/>
              </a:path>
            </a:pathLst>
          </a:custGeom>
          <a:blipFill>
            <a:blip r:embed="rId2"/>
            <a:stretch>
              <a:fillRect r="-1646"/>
            </a:stretch>
          </a:blipFill>
        </p:spPr>
      </p:sp>
      <p:sp>
        <p:nvSpPr>
          <p:cNvPr id="4" name="TextBox 4"/>
          <p:cNvSpPr txBox="1"/>
          <p:nvPr/>
        </p:nvSpPr>
        <p:spPr>
          <a:xfrm>
            <a:off x="2598959" y="252448"/>
            <a:ext cx="13090081"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  Traffic Source Trending </a:t>
            </a:r>
          </a:p>
        </p:txBody>
      </p:sp>
      <p:sp>
        <p:nvSpPr>
          <p:cNvPr id="5" name="TextBox 5"/>
          <p:cNvSpPr txBox="1"/>
          <p:nvPr/>
        </p:nvSpPr>
        <p:spPr>
          <a:xfrm>
            <a:off x="319813" y="1957068"/>
            <a:ext cx="3858355" cy="49434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Sessions for Gsearch nonbrand  campaign is impacted by bid change.</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The session volume and CVR% after 2012-04-15 has dropped.</a:t>
            </a:r>
          </a:p>
        </p:txBody>
      </p:sp>
      <p:sp>
        <p:nvSpPr>
          <p:cNvPr id="6" name="TextBox 6"/>
          <p:cNvSpPr txBox="1"/>
          <p:nvPr/>
        </p:nvSpPr>
        <p:spPr>
          <a:xfrm>
            <a:off x="319813" y="7190664"/>
            <a:ext cx="3858355" cy="24669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Recommendation</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We want to maximize volume at the lowest possible bid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6140892" y="2129549"/>
            <a:ext cx="11748670" cy="7128751"/>
          </a:xfrm>
          <a:custGeom>
            <a:avLst/>
            <a:gdLst/>
            <a:ahLst/>
            <a:cxnLst/>
            <a:rect l="l" t="t" r="r" b="b"/>
            <a:pathLst>
              <a:path w="11748670" h="7128751">
                <a:moveTo>
                  <a:pt x="0" y="0"/>
                </a:moveTo>
                <a:lnTo>
                  <a:pt x="11748671" y="0"/>
                </a:lnTo>
                <a:lnTo>
                  <a:pt x="11748671" y="7128751"/>
                </a:lnTo>
                <a:lnTo>
                  <a:pt x="0" y="7128751"/>
                </a:lnTo>
                <a:lnTo>
                  <a:pt x="0" y="0"/>
                </a:lnTo>
                <a:close/>
              </a:path>
            </a:pathLst>
          </a:custGeom>
          <a:blipFill>
            <a:blip r:embed="rId2"/>
            <a:stretch>
              <a:fillRect l="-1028" r="-1028"/>
            </a:stretch>
          </a:blipFill>
        </p:spPr>
      </p:sp>
      <p:sp>
        <p:nvSpPr>
          <p:cNvPr id="4" name="TextBox 4"/>
          <p:cNvSpPr txBox="1"/>
          <p:nvPr/>
        </p:nvSpPr>
        <p:spPr>
          <a:xfrm>
            <a:off x="398437" y="252448"/>
            <a:ext cx="17491125"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  Traffic Conversion By Device Type  </a:t>
            </a:r>
          </a:p>
        </p:txBody>
      </p:sp>
      <p:sp>
        <p:nvSpPr>
          <p:cNvPr id="5" name="TextBox 5"/>
          <p:cNvSpPr txBox="1"/>
          <p:nvPr/>
        </p:nvSpPr>
        <p:spPr>
          <a:xfrm>
            <a:off x="411390" y="2100974"/>
            <a:ext cx="5493350" cy="24669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Desktop performance is better than mobile for gsearch, nonbrand campaign</a:t>
            </a:r>
          </a:p>
        </p:txBody>
      </p:sp>
      <p:sp>
        <p:nvSpPr>
          <p:cNvPr id="6" name="TextBox 6"/>
          <p:cNvSpPr txBox="1"/>
          <p:nvPr/>
        </p:nvSpPr>
        <p:spPr>
          <a:xfrm>
            <a:off x="398437" y="5006099"/>
            <a:ext cx="5249145" cy="39528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Reccomendation</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Desktop bids are driving nearly 4% of session to successful orders rate, so we should reduce mobile bids and transfer the paid traffic spent to desktop channel instead.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5511875" y="2038014"/>
            <a:ext cx="12776125" cy="6715533"/>
          </a:xfrm>
          <a:custGeom>
            <a:avLst/>
            <a:gdLst/>
            <a:ahLst/>
            <a:cxnLst/>
            <a:rect l="l" t="t" r="r" b="b"/>
            <a:pathLst>
              <a:path w="12776125" h="6715533">
                <a:moveTo>
                  <a:pt x="0" y="0"/>
                </a:moveTo>
                <a:lnTo>
                  <a:pt x="12776125" y="0"/>
                </a:lnTo>
                <a:lnTo>
                  <a:pt x="12776125" y="6715533"/>
                </a:lnTo>
                <a:lnTo>
                  <a:pt x="0" y="6715533"/>
                </a:lnTo>
                <a:lnTo>
                  <a:pt x="0" y="0"/>
                </a:lnTo>
                <a:close/>
              </a:path>
            </a:pathLst>
          </a:custGeom>
          <a:blipFill>
            <a:blip r:embed="rId2"/>
            <a:stretch>
              <a:fillRect t="-1020" b="-1020"/>
            </a:stretch>
          </a:blipFill>
        </p:spPr>
      </p:sp>
      <p:sp>
        <p:nvSpPr>
          <p:cNvPr id="4" name="TextBox 4"/>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Traffic Source Segment Trending </a:t>
            </a:r>
          </a:p>
        </p:txBody>
      </p:sp>
      <p:sp>
        <p:nvSpPr>
          <p:cNvPr id="5" name="TextBox 5"/>
          <p:cNvSpPr txBox="1"/>
          <p:nvPr/>
        </p:nvSpPr>
        <p:spPr>
          <a:xfrm>
            <a:off x="0" y="1638372"/>
            <a:ext cx="5172126" cy="69246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After biding up desktop channel on 2012-05-19, desktop sessions saw a notable rise immediately after the bidding increase, indicating the strategy's effectiveness in driving more desktop traffic.</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Conversely, mobile sessions did not benefit from the desktop bidding increase and even showed a slight decline.</a:t>
            </a:r>
          </a:p>
        </p:txBody>
      </p:sp>
      <p:sp>
        <p:nvSpPr>
          <p:cNvPr id="6" name="TextBox 6"/>
          <p:cNvSpPr txBox="1"/>
          <p:nvPr/>
        </p:nvSpPr>
        <p:spPr>
          <a:xfrm>
            <a:off x="0" y="8724972"/>
            <a:ext cx="18288000" cy="14763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Recommendation</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Evaluate the cost-effectiveness and ROI of the increased desktop traffic to ensure that the additional spend translates into conversions and revenue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10790695" y="1666947"/>
            <a:ext cx="7098867" cy="8620053"/>
          </a:xfrm>
          <a:custGeom>
            <a:avLst/>
            <a:gdLst/>
            <a:ahLst/>
            <a:cxnLst/>
            <a:rect l="l" t="t" r="r" b="b"/>
            <a:pathLst>
              <a:path w="7098867" h="8620053">
                <a:moveTo>
                  <a:pt x="0" y="0"/>
                </a:moveTo>
                <a:lnTo>
                  <a:pt x="7098868" y="0"/>
                </a:lnTo>
                <a:lnTo>
                  <a:pt x="7098868" y="8620053"/>
                </a:lnTo>
                <a:lnTo>
                  <a:pt x="0" y="8620053"/>
                </a:lnTo>
                <a:lnTo>
                  <a:pt x="0" y="0"/>
                </a:lnTo>
                <a:close/>
              </a:path>
            </a:pathLst>
          </a:custGeom>
          <a:blipFill>
            <a:blip r:embed="rId2"/>
            <a:stretch>
              <a:fillRect/>
            </a:stretch>
          </a:blipFill>
        </p:spPr>
      </p:sp>
      <p:sp>
        <p:nvSpPr>
          <p:cNvPr id="4" name="TextBox 4"/>
          <p:cNvSpPr txBox="1"/>
          <p:nvPr/>
        </p:nvSpPr>
        <p:spPr>
          <a:xfrm>
            <a:off x="1028700" y="1962150"/>
            <a:ext cx="7767748" cy="15811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Insights:</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The home page had the highest visitor count for the period before June 9, 2012.</a:t>
            </a:r>
          </a:p>
        </p:txBody>
      </p:sp>
      <p:sp>
        <p:nvSpPr>
          <p:cNvPr id="5" name="TextBox 5"/>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Top website page</a:t>
            </a:r>
          </a:p>
        </p:txBody>
      </p:sp>
      <p:sp>
        <p:nvSpPr>
          <p:cNvPr id="6" name="TextBox 6"/>
          <p:cNvSpPr txBox="1"/>
          <p:nvPr/>
        </p:nvSpPr>
        <p:spPr>
          <a:xfrm>
            <a:off x="1028700" y="4476750"/>
            <a:ext cx="7767748" cy="47815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Recommendations:</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Make sure the home page is engaging and easy to navigate to other pages.</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More attention should be given to the product page to clearly list the products and make it easy to navigate through them.</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Simplify the checkout process to reduce friction and improve conversion rates.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7322440" y="2008197"/>
            <a:ext cx="10965560" cy="7890681"/>
          </a:xfrm>
          <a:custGeom>
            <a:avLst/>
            <a:gdLst/>
            <a:ahLst/>
            <a:cxnLst/>
            <a:rect l="l" t="t" r="r" b="b"/>
            <a:pathLst>
              <a:path w="10965560" h="7890681">
                <a:moveTo>
                  <a:pt x="0" y="0"/>
                </a:moveTo>
                <a:lnTo>
                  <a:pt x="10965560" y="0"/>
                </a:lnTo>
                <a:lnTo>
                  <a:pt x="10965560" y="7890681"/>
                </a:lnTo>
                <a:lnTo>
                  <a:pt x="0" y="7890681"/>
                </a:lnTo>
                <a:lnTo>
                  <a:pt x="0" y="0"/>
                </a:lnTo>
                <a:close/>
              </a:path>
            </a:pathLst>
          </a:custGeom>
          <a:blipFill>
            <a:blip r:embed="rId2"/>
            <a:stretch>
              <a:fillRect/>
            </a:stretch>
          </a:blipFill>
        </p:spPr>
      </p:sp>
      <p:sp>
        <p:nvSpPr>
          <p:cNvPr id="4" name="TextBox 4"/>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 Top Entry page</a:t>
            </a:r>
          </a:p>
        </p:txBody>
      </p:sp>
      <p:sp>
        <p:nvSpPr>
          <p:cNvPr id="5" name="TextBox 5"/>
          <p:cNvSpPr txBox="1"/>
          <p:nvPr/>
        </p:nvSpPr>
        <p:spPr>
          <a:xfrm>
            <a:off x="1028700" y="3697467"/>
            <a:ext cx="5894171" cy="37147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Insights:</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The home page had been the top entry page for the period before June 12, 2012.</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The entry page is the first page viewed when a visitor enters a website.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398437" y="1914214"/>
            <a:ext cx="7645420" cy="8372786"/>
          </a:xfrm>
          <a:custGeom>
            <a:avLst/>
            <a:gdLst/>
            <a:ahLst/>
            <a:cxnLst/>
            <a:rect l="l" t="t" r="r" b="b"/>
            <a:pathLst>
              <a:path w="7645420" h="8372786">
                <a:moveTo>
                  <a:pt x="0" y="0"/>
                </a:moveTo>
                <a:lnTo>
                  <a:pt x="7645421" y="0"/>
                </a:lnTo>
                <a:lnTo>
                  <a:pt x="7645421" y="8372786"/>
                </a:lnTo>
                <a:lnTo>
                  <a:pt x="0" y="8372786"/>
                </a:lnTo>
                <a:lnTo>
                  <a:pt x="0" y="0"/>
                </a:lnTo>
                <a:close/>
              </a:path>
            </a:pathLst>
          </a:custGeom>
          <a:blipFill>
            <a:blip r:embed="rId2"/>
            <a:stretch>
              <a:fillRect/>
            </a:stretch>
          </a:blipFill>
        </p:spPr>
      </p:sp>
      <p:sp>
        <p:nvSpPr>
          <p:cNvPr id="4" name="Freeform 4"/>
          <p:cNvSpPr/>
          <p:nvPr/>
        </p:nvSpPr>
        <p:spPr>
          <a:xfrm>
            <a:off x="10369963" y="1914214"/>
            <a:ext cx="3728141" cy="1891283"/>
          </a:xfrm>
          <a:custGeom>
            <a:avLst/>
            <a:gdLst/>
            <a:ahLst/>
            <a:cxnLst/>
            <a:rect l="l" t="t" r="r" b="b"/>
            <a:pathLst>
              <a:path w="3728141" h="1891283">
                <a:moveTo>
                  <a:pt x="0" y="0"/>
                </a:moveTo>
                <a:lnTo>
                  <a:pt x="3728141" y="0"/>
                </a:lnTo>
                <a:lnTo>
                  <a:pt x="3728141" y="1891283"/>
                </a:lnTo>
                <a:lnTo>
                  <a:pt x="0" y="1891283"/>
                </a:lnTo>
                <a:lnTo>
                  <a:pt x="0" y="0"/>
                </a:lnTo>
                <a:close/>
              </a:path>
            </a:pathLst>
          </a:custGeom>
          <a:blipFill>
            <a:blip r:embed="rId3"/>
            <a:stretch>
              <a:fillRect/>
            </a:stretch>
          </a:blipFill>
        </p:spPr>
      </p:sp>
      <p:sp>
        <p:nvSpPr>
          <p:cNvPr id="5" name="TextBox 5"/>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Bounce rate of Home page</a:t>
            </a:r>
          </a:p>
        </p:txBody>
      </p:sp>
      <p:sp>
        <p:nvSpPr>
          <p:cNvPr id="6" name="TextBox 6"/>
          <p:cNvSpPr txBox="1"/>
          <p:nvPr/>
        </p:nvSpPr>
        <p:spPr>
          <a:xfrm>
            <a:off x="8043858" y="3577866"/>
            <a:ext cx="9215442" cy="31813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Insights:</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Here we have found the Bounce rate of the Home page before June-14-2012.</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59% of the visitors leave the website after viewing only home page, this mean the home page is not more engaging for the visitors.</a:t>
            </a:r>
          </a:p>
        </p:txBody>
      </p:sp>
      <p:sp>
        <p:nvSpPr>
          <p:cNvPr id="7" name="TextBox 7"/>
          <p:cNvSpPr txBox="1"/>
          <p:nvPr/>
        </p:nvSpPr>
        <p:spPr>
          <a:xfrm>
            <a:off x="8043858" y="6892566"/>
            <a:ext cx="9716175" cy="26479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Recommendation's:</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Here we have found the Bounce rate of the Home page before June-14-2012. 59% of the visitors leave the website after viewing only home page, this mean the home page is not more engaging for the visitors.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527968" y="1884535"/>
            <a:ext cx="17491125" cy="5531646"/>
          </a:xfrm>
          <a:custGeom>
            <a:avLst/>
            <a:gdLst/>
            <a:ahLst/>
            <a:cxnLst/>
            <a:rect l="l" t="t" r="r" b="b"/>
            <a:pathLst>
              <a:path w="17491125" h="5531646">
                <a:moveTo>
                  <a:pt x="0" y="0"/>
                </a:moveTo>
                <a:lnTo>
                  <a:pt x="17491125" y="0"/>
                </a:lnTo>
                <a:lnTo>
                  <a:pt x="17491125" y="5531645"/>
                </a:lnTo>
                <a:lnTo>
                  <a:pt x="0" y="5531645"/>
                </a:lnTo>
                <a:lnTo>
                  <a:pt x="0" y="0"/>
                </a:lnTo>
                <a:close/>
              </a:path>
            </a:pathLst>
          </a:custGeom>
          <a:blipFill>
            <a:blip r:embed="rId2"/>
            <a:stretch>
              <a:fillRect/>
            </a:stretch>
          </a:blipFill>
        </p:spPr>
      </p:sp>
      <p:sp>
        <p:nvSpPr>
          <p:cNvPr id="4" name="TextBox 4"/>
          <p:cNvSpPr txBox="1"/>
          <p:nvPr/>
        </p:nvSpPr>
        <p:spPr>
          <a:xfrm>
            <a:off x="268907" y="247686"/>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Analyzing Landing Page Tests</a:t>
            </a:r>
          </a:p>
        </p:txBody>
      </p:sp>
      <p:sp>
        <p:nvSpPr>
          <p:cNvPr id="5" name="TextBox 5"/>
          <p:cNvSpPr txBox="1"/>
          <p:nvPr/>
        </p:nvSpPr>
        <p:spPr>
          <a:xfrm>
            <a:off x="259060" y="7359030"/>
            <a:ext cx="17760032" cy="26479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Insights:</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Between June 19 and July 17, 2012, the bounce rate for the Lander 1 page was lower than that of the homepage.</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The lower bounce rate for the Lander page suggests it is more engaging for visitors compared to the homepage.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9600F2"/>
          </a:solidFill>
        </p:spPr>
      </p:sp>
      <p:sp>
        <p:nvSpPr>
          <p:cNvPr id="3" name="TextBox 3"/>
          <p:cNvSpPr txBox="1"/>
          <p:nvPr/>
        </p:nvSpPr>
        <p:spPr>
          <a:xfrm>
            <a:off x="11243072" y="1000084"/>
            <a:ext cx="6016228" cy="1228725"/>
          </a:xfrm>
          <a:prstGeom prst="rect">
            <a:avLst/>
          </a:prstGeom>
        </p:spPr>
        <p:txBody>
          <a:bodyPr lIns="0" tIns="0" rIns="0" bIns="0" rtlCol="0" anchor="t">
            <a:spAutoFit/>
          </a:bodyPr>
          <a:lstStyle/>
          <a:p>
            <a:pPr marL="0" lvl="0" indent="0" algn="r">
              <a:lnSpc>
                <a:spcPts val="9600"/>
              </a:lnSpc>
              <a:spcBef>
                <a:spcPct val="0"/>
              </a:spcBef>
            </a:pPr>
            <a:r>
              <a:rPr lang="en-US" sz="8000" u="none">
                <a:solidFill>
                  <a:srgbClr val="000000"/>
                </a:solidFill>
                <a:latin typeface="IBM Plex Sans Bold"/>
                <a:ea typeface="IBM Plex Sans Bold"/>
                <a:cs typeface="IBM Plex Sans Bold"/>
                <a:sym typeface="IBM Plex Sans Bold"/>
              </a:rPr>
              <a:t>Agenda</a:t>
            </a:r>
          </a:p>
        </p:txBody>
      </p:sp>
      <p:sp>
        <p:nvSpPr>
          <p:cNvPr id="4" name="TextBox 4"/>
          <p:cNvSpPr txBox="1"/>
          <p:nvPr/>
        </p:nvSpPr>
        <p:spPr>
          <a:xfrm>
            <a:off x="1028700" y="2980832"/>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Business Context</a:t>
            </a:r>
          </a:p>
        </p:txBody>
      </p:sp>
      <p:sp>
        <p:nvSpPr>
          <p:cNvPr id="5" name="TextBox 5"/>
          <p:cNvSpPr txBox="1"/>
          <p:nvPr/>
        </p:nvSpPr>
        <p:spPr>
          <a:xfrm>
            <a:off x="1028700" y="3550483"/>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 Problem Statement</a:t>
            </a:r>
          </a:p>
        </p:txBody>
      </p:sp>
      <p:sp>
        <p:nvSpPr>
          <p:cNvPr id="6" name="TextBox 6"/>
          <p:cNvSpPr txBox="1"/>
          <p:nvPr/>
        </p:nvSpPr>
        <p:spPr>
          <a:xfrm>
            <a:off x="1028700" y="4120134"/>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Data Availability</a:t>
            </a:r>
          </a:p>
        </p:txBody>
      </p:sp>
      <p:sp>
        <p:nvSpPr>
          <p:cNvPr id="7" name="TextBox 7"/>
          <p:cNvSpPr txBox="1"/>
          <p:nvPr/>
        </p:nvSpPr>
        <p:spPr>
          <a:xfrm>
            <a:off x="1028700" y="4688459"/>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Data Model</a:t>
            </a:r>
          </a:p>
        </p:txBody>
      </p:sp>
      <p:sp>
        <p:nvSpPr>
          <p:cNvPr id="8" name="TextBox 8"/>
          <p:cNvSpPr txBox="1"/>
          <p:nvPr/>
        </p:nvSpPr>
        <p:spPr>
          <a:xfrm>
            <a:off x="7929469" y="2978983"/>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Dashboard for CEO</a:t>
            </a:r>
          </a:p>
        </p:txBody>
      </p:sp>
      <p:sp>
        <p:nvSpPr>
          <p:cNvPr id="9" name="TextBox 9"/>
          <p:cNvSpPr txBox="1"/>
          <p:nvPr/>
        </p:nvSpPr>
        <p:spPr>
          <a:xfrm>
            <a:off x="7929469" y="3550483"/>
            <a:ext cx="5446590" cy="952500"/>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Dahboard for Website Manager</a:t>
            </a:r>
          </a:p>
        </p:txBody>
      </p:sp>
      <p:sp>
        <p:nvSpPr>
          <p:cNvPr id="10" name="TextBox 10"/>
          <p:cNvSpPr txBox="1"/>
          <p:nvPr/>
        </p:nvSpPr>
        <p:spPr>
          <a:xfrm>
            <a:off x="1028700" y="6396609"/>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List of Analysis</a:t>
            </a:r>
          </a:p>
        </p:txBody>
      </p:sp>
      <p:sp>
        <p:nvSpPr>
          <p:cNvPr id="11" name="TextBox 11"/>
          <p:cNvSpPr txBox="1"/>
          <p:nvPr/>
        </p:nvSpPr>
        <p:spPr>
          <a:xfrm>
            <a:off x="7929469" y="4607758"/>
            <a:ext cx="5446590" cy="952500"/>
          </a:xfrm>
          <a:prstGeom prst="rect">
            <a:avLst/>
          </a:prstGeom>
        </p:spPr>
        <p:txBody>
          <a:bodyPr lIns="0" tIns="0" rIns="0" bIns="0" rtlCol="0" anchor="t">
            <a:spAutoFit/>
          </a:bodyPr>
          <a:lstStyle/>
          <a:p>
            <a:pPr marL="647698" lvl="1" indent="-323849" algn="l">
              <a:lnSpc>
                <a:spcPts val="3899"/>
              </a:lnSpc>
              <a:buFont typeface="Arial"/>
              <a:buChar char="•"/>
            </a:pPr>
            <a:r>
              <a:rPr lang="en-US" sz="2999" u="none">
                <a:solidFill>
                  <a:srgbClr val="000000"/>
                </a:solidFill>
                <a:latin typeface="IBM Plex Sans"/>
                <a:ea typeface="IBM Plex Sans"/>
                <a:cs typeface="IBM Plex Sans"/>
                <a:sym typeface="IBM Plex Sans"/>
              </a:rPr>
              <a:t>Dashboard For Marketing Manager</a:t>
            </a:r>
          </a:p>
        </p:txBody>
      </p:sp>
      <p:sp>
        <p:nvSpPr>
          <p:cNvPr id="12" name="TextBox 12"/>
          <p:cNvSpPr txBox="1"/>
          <p:nvPr/>
        </p:nvSpPr>
        <p:spPr>
          <a:xfrm>
            <a:off x="1028700" y="5825109"/>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List of Data Check</a:t>
            </a:r>
          </a:p>
        </p:txBody>
      </p:sp>
      <p:sp>
        <p:nvSpPr>
          <p:cNvPr id="13" name="TextBox 13"/>
          <p:cNvSpPr txBox="1"/>
          <p:nvPr/>
        </p:nvSpPr>
        <p:spPr>
          <a:xfrm>
            <a:off x="1028700" y="5256784"/>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u="none">
                <a:solidFill>
                  <a:srgbClr val="000000"/>
                </a:solidFill>
                <a:latin typeface="IBM Plex Sans"/>
                <a:ea typeface="IBM Plex Sans"/>
                <a:cs typeface="IBM Plex Sans"/>
                <a:sym typeface="IBM Plex Sans"/>
              </a:rPr>
              <a:t>Technology Stack</a:t>
            </a:r>
          </a:p>
        </p:txBody>
      </p:sp>
      <p:sp>
        <p:nvSpPr>
          <p:cNvPr id="14" name="TextBox 14"/>
          <p:cNvSpPr txBox="1"/>
          <p:nvPr/>
        </p:nvSpPr>
        <p:spPr>
          <a:xfrm>
            <a:off x="7929469" y="5665033"/>
            <a:ext cx="5446590"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Glossary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268907" y="1860711"/>
            <a:ext cx="12507427" cy="8135648"/>
          </a:xfrm>
          <a:custGeom>
            <a:avLst/>
            <a:gdLst/>
            <a:ahLst/>
            <a:cxnLst/>
            <a:rect l="l" t="t" r="r" b="b"/>
            <a:pathLst>
              <a:path w="12507427" h="8135648">
                <a:moveTo>
                  <a:pt x="0" y="0"/>
                </a:moveTo>
                <a:lnTo>
                  <a:pt x="12507428" y="0"/>
                </a:lnTo>
                <a:lnTo>
                  <a:pt x="12507428" y="8135648"/>
                </a:lnTo>
                <a:lnTo>
                  <a:pt x="0" y="8135648"/>
                </a:lnTo>
                <a:lnTo>
                  <a:pt x="0" y="0"/>
                </a:lnTo>
                <a:close/>
              </a:path>
            </a:pathLst>
          </a:custGeom>
          <a:blipFill>
            <a:blip r:embed="rId2"/>
            <a:stretch>
              <a:fillRect/>
            </a:stretch>
          </a:blipFill>
        </p:spPr>
      </p:sp>
      <p:sp>
        <p:nvSpPr>
          <p:cNvPr id="4" name="TextBox 4"/>
          <p:cNvSpPr txBox="1"/>
          <p:nvPr/>
        </p:nvSpPr>
        <p:spPr>
          <a:xfrm>
            <a:off x="268907" y="166723"/>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Landing Page Trend Analysis</a:t>
            </a:r>
          </a:p>
        </p:txBody>
      </p:sp>
      <p:sp>
        <p:nvSpPr>
          <p:cNvPr id="5" name="TextBox 5"/>
          <p:cNvSpPr txBox="1"/>
          <p:nvPr/>
        </p:nvSpPr>
        <p:spPr>
          <a:xfrm>
            <a:off x="12966603" y="1536240"/>
            <a:ext cx="4922960" cy="8727440"/>
          </a:xfrm>
          <a:prstGeom prst="rect">
            <a:avLst/>
          </a:prstGeom>
        </p:spPr>
        <p:txBody>
          <a:bodyPr lIns="0" tIns="0" rIns="0" bIns="0" rtlCol="0" anchor="t">
            <a:spAutoFit/>
          </a:bodyPr>
          <a:lstStyle/>
          <a:p>
            <a:pPr algn="l">
              <a:lnSpc>
                <a:spcPts val="4060"/>
              </a:lnSpc>
            </a:pPr>
            <a:r>
              <a:rPr lang="en-US" sz="2900">
                <a:solidFill>
                  <a:srgbClr val="000000"/>
                </a:solidFill>
                <a:latin typeface="IBM Plex Sans Bold"/>
                <a:ea typeface="IBM Plex Sans Bold"/>
                <a:cs typeface="IBM Plex Sans Bold"/>
                <a:sym typeface="IBM Plex Sans Bold"/>
              </a:rPr>
              <a:t>Insights:</a:t>
            </a:r>
          </a:p>
          <a:p>
            <a:pPr marL="626111" lvl="1" indent="-313055" algn="l">
              <a:lnSpc>
                <a:spcPts val="4060"/>
              </a:lnSpc>
              <a:buFont typeface="Arial"/>
              <a:buChar char="•"/>
            </a:pPr>
            <a:r>
              <a:rPr lang="en-US" sz="2900">
                <a:solidFill>
                  <a:srgbClr val="000000"/>
                </a:solidFill>
                <a:latin typeface="IBM Plex Sans"/>
                <a:ea typeface="IBM Plex Sans"/>
                <a:cs typeface="IBM Plex Sans"/>
                <a:sym typeface="IBM Plex Sans"/>
              </a:rPr>
              <a:t>The landing page trend analysis was conducted from June 1 to August 31, 2012, for the GSearch non-brand campaign.</a:t>
            </a:r>
          </a:p>
          <a:p>
            <a:pPr marL="626111" lvl="1" indent="-313055" algn="l">
              <a:lnSpc>
                <a:spcPts val="4060"/>
              </a:lnSpc>
              <a:buFont typeface="Arial"/>
              <a:buChar char="•"/>
            </a:pPr>
            <a:r>
              <a:rPr lang="en-US" sz="2900">
                <a:solidFill>
                  <a:srgbClr val="000000"/>
                </a:solidFill>
                <a:latin typeface="IBM Plex Sans"/>
                <a:ea typeface="IBM Plex Sans"/>
                <a:cs typeface="IBM Plex Sans"/>
                <a:sym typeface="IBM Plex Sans"/>
              </a:rPr>
              <a:t>Before June 17, all traffic were routed to home, then after Aug 5 all traffic is routed to lander-1. Bounce rate dropped from 60%+ to nearing 50% so there is improvement. Changes made to /lander-1 page is working well.</a:t>
            </a:r>
          </a:p>
          <a:p>
            <a:pPr algn="l">
              <a:lnSpc>
                <a:spcPts val="4060"/>
              </a:lnSpc>
            </a:pPr>
            <a:endParaRPr lang="en-US" sz="2900">
              <a:solidFill>
                <a:srgbClr val="000000"/>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2818382" y="1666947"/>
            <a:ext cx="12392176" cy="8366692"/>
          </a:xfrm>
          <a:custGeom>
            <a:avLst/>
            <a:gdLst/>
            <a:ahLst/>
            <a:cxnLst/>
            <a:rect l="l" t="t" r="r" b="b"/>
            <a:pathLst>
              <a:path w="12392176" h="8366692">
                <a:moveTo>
                  <a:pt x="0" y="0"/>
                </a:moveTo>
                <a:lnTo>
                  <a:pt x="12392176" y="0"/>
                </a:lnTo>
                <a:lnTo>
                  <a:pt x="12392176" y="8366692"/>
                </a:lnTo>
                <a:lnTo>
                  <a:pt x="0" y="8366692"/>
                </a:lnTo>
                <a:lnTo>
                  <a:pt x="0" y="0"/>
                </a:lnTo>
                <a:close/>
              </a:path>
            </a:pathLst>
          </a:custGeom>
          <a:blipFill>
            <a:blip r:embed="rId2"/>
            <a:stretch>
              <a:fillRect/>
            </a:stretch>
          </a:blipFill>
        </p:spPr>
      </p:sp>
      <p:sp>
        <p:nvSpPr>
          <p:cNvPr id="4" name="TextBox 4"/>
          <p:cNvSpPr txBox="1"/>
          <p:nvPr/>
        </p:nvSpPr>
        <p:spPr>
          <a:xfrm>
            <a:off x="268907" y="166723"/>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Conversion Funnel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5637041" y="1666947"/>
            <a:ext cx="5741281" cy="8620053"/>
          </a:xfrm>
          <a:custGeom>
            <a:avLst/>
            <a:gdLst/>
            <a:ahLst/>
            <a:cxnLst/>
            <a:rect l="l" t="t" r="r" b="b"/>
            <a:pathLst>
              <a:path w="5741281" h="8620053">
                <a:moveTo>
                  <a:pt x="0" y="0"/>
                </a:moveTo>
                <a:lnTo>
                  <a:pt x="5741280" y="0"/>
                </a:lnTo>
                <a:lnTo>
                  <a:pt x="5741280" y="8620053"/>
                </a:lnTo>
                <a:lnTo>
                  <a:pt x="0" y="8620053"/>
                </a:lnTo>
                <a:lnTo>
                  <a:pt x="0" y="0"/>
                </a:lnTo>
                <a:close/>
              </a:path>
            </a:pathLst>
          </a:custGeom>
          <a:blipFill>
            <a:blip r:embed="rId2"/>
            <a:stretch>
              <a:fillRect/>
            </a:stretch>
          </a:blipFill>
        </p:spPr>
      </p:sp>
      <p:sp>
        <p:nvSpPr>
          <p:cNvPr id="4" name="TextBox 4"/>
          <p:cNvSpPr txBox="1"/>
          <p:nvPr/>
        </p:nvSpPr>
        <p:spPr>
          <a:xfrm>
            <a:off x="257175" y="409575"/>
            <a:ext cx="17773650"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Conversion Funnel billing vs billing-2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38494"/>
          </a:xfrm>
          <a:prstGeom prst="rect">
            <a:avLst/>
          </a:prstGeom>
          <a:solidFill>
            <a:srgbClr val="F4F4F4"/>
          </a:solidFill>
        </p:spPr>
      </p:sp>
      <p:sp>
        <p:nvSpPr>
          <p:cNvPr id="3" name="Freeform 3"/>
          <p:cNvSpPr/>
          <p:nvPr/>
        </p:nvSpPr>
        <p:spPr>
          <a:xfrm>
            <a:off x="7049464" y="2294801"/>
            <a:ext cx="9962113" cy="7973149"/>
          </a:xfrm>
          <a:custGeom>
            <a:avLst/>
            <a:gdLst/>
            <a:ahLst/>
            <a:cxnLst/>
            <a:rect l="l" t="t" r="r" b="b"/>
            <a:pathLst>
              <a:path w="9962113" h="7973149">
                <a:moveTo>
                  <a:pt x="0" y="0"/>
                </a:moveTo>
                <a:lnTo>
                  <a:pt x="9962113" y="0"/>
                </a:lnTo>
                <a:lnTo>
                  <a:pt x="9962113" y="7973149"/>
                </a:lnTo>
                <a:lnTo>
                  <a:pt x="0" y="7973149"/>
                </a:lnTo>
                <a:lnTo>
                  <a:pt x="0" y="0"/>
                </a:lnTo>
                <a:close/>
              </a:path>
            </a:pathLst>
          </a:custGeom>
          <a:blipFill>
            <a:blip r:embed="rId2"/>
            <a:stretch>
              <a:fillRect/>
            </a:stretch>
          </a:blipFill>
        </p:spPr>
      </p:sp>
      <p:sp>
        <p:nvSpPr>
          <p:cNvPr id="4" name="TextBox 4"/>
          <p:cNvSpPr txBox="1"/>
          <p:nvPr/>
        </p:nvSpPr>
        <p:spPr>
          <a:xfrm>
            <a:off x="811699" y="3613745"/>
            <a:ext cx="5107127" cy="4162524"/>
          </a:xfrm>
          <a:prstGeom prst="rect">
            <a:avLst/>
          </a:prstGeom>
        </p:spPr>
        <p:txBody>
          <a:bodyPr lIns="0" tIns="0" rIns="0" bIns="0" rtlCol="0" anchor="t">
            <a:spAutoFit/>
          </a:bodyPr>
          <a:lstStyle/>
          <a:p>
            <a:pPr algn="l">
              <a:lnSpc>
                <a:spcPts val="4194"/>
              </a:lnSpc>
            </a:pPr>
            <a:r>
              <a:rPr lang="en-US" sz="2996">
                <a:solidFill>
                  <a:srgbClr val="000000"/>
                </a:solidFill>
                <a:latin typeface="IBM Plex Sans Bold"/>
                <a:ea typeface="IBM Plex Sans Bold"/>
                <a:cs typeface="IBM Plex Sans Bold"/>
                <a:sym typeface="IBM Plex Sans Bold"/>
              </a:rPr>
              <a:t>Insight</a:t>
            </a:r>
          </a:p>
          <a:p>
            <a:pPr marL="646861" lvl="1" indent="-323431" algn="l">
              <a:lnSpc>
                <a:spcPts val="4194"/>
              </a:lnSpc>
              <a:buFont typeface="Arial"/>
              <a:buChar char="•"/>
            </a:pPr>
            <a:r>
              <a:rPr lang="en-US" sz="2996">
                <a:solidFill>
                  <a:srgbClr val="000000"/>
                </a:solidFill>
                <a:latin typeface="IBM Plex Sans"/>
                <a:ea typeface="IBM Plex Sans"/>
                <a:cs typeface="IBM Plex Sans"/>
                <a:sym typeface="IBM Plex Sans"/>
              </a:rPr>
              <a:t>Gsearch is the major source of traffic for non-brand campaign</a:t>
            </a:r>
          </a:p>
          <a:p>
            <a:pPr algn="l">
              <a:lnSpc>
                <a:spcPts val="4194"/>
              </a:lnSpc>
            </a:pPr>
            <a:endParaRPr lang="en-US" sz="2996">
              <a:solidFill>
                <a:srgbClr val="000000"/>
              </a:solidFill>
              <a:latin typeface="IBM Plex Sans"/>
              <a:ea typeface="IBM Plex Sans"/>
              <a:cs typeface="IBM Plex Sans"/>
              <a:sym typeface="IBM Plex Sans"/>
            </a:endParaRPr>
          </a:p>
          <a:p>
            <a:pPr marL="646861" lvl="1" indent="-323431" algn="l">
              <a:lnSpc>
                <a:spcPts val="4194"/>
              </a:lnSpc>
              <a:buFont typeface="Arial"/>
              <a:buChar char="•"/>
            </a:pPr>
            <a:r>
              <a:rPr lang="en-US" sz="2996">
                <a:solidFill>
                  <a:srgbClr val="000000"/>
                </a:solidFill>
                <a:latin typeface="IBM Plex Sans"/>
                <a:ea typeface="IBM Plex Sans"/>
                <a:cs typeface="IBM Plex Sans"/>
                <a:sym typeface="IBM Plex Sans"/>
              </a:rPr>
              <a:t>Volume for both Gsearch &amp; Bsearch channel peaks in November</a:t>
            </a:r>
          </a:p>
        </p:txBody>
      </p:sp>
      <p:sp>
        <p:nvSpPr>
          <p:cNvPr id="5" name="TextBox 5"/>
          <p:cNvSpPr txBox="1"/>
          <p:nvPr/>
        </p:nvSpPr>
        <p:spPr>
          <a:xfrm>
            <a:off x="1603757" y="438222"/>
            <a:ext cx="15080487"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  Channel Portfolios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830800" y="-19050"/>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14</a:t>
            </a:r>
          </a:p>
        </p:txBody>
      </p:sp>
      <p:sp>
        <p:nvSpPr>
          <p:cNvPr id="3" name="AutoShape 3"/>
          <p:cNvSpPr/>
          <p:nvPr/>
        </p:nvSpPr>
        <p:spPr>
          <a:xfrm>
            <a:off x="0" y="0"/>
            <a:ext cx="18288000" cy="2038494"/>
          </a:xfrm>
          <a:prstGeom prst="rect">
            <a:avLst/>
          </a:prstGeom>
          <a:solidFill>
            <a:srgbClr val="F4F4F4"/>
          </a:solidFill>
        </p:spPr>
      </p:sp>
      <p:sp>
        <p:nvSpPr>
          <p:cNvPr id="4" name="Freeform 4"/>
          <p:cNvSpPr/>
          <p:nvPr/>
        </p:nvSpPr>
        <p:spPr>
          <a:xfrm>
            <a:off x="4348079" y="2290395"/>
            <a:ext cx="13711321" cy="7175346"/>
          </a:xfrm>
          <a:custGeom>
            <a:avLst/>
            <a:gdLst/>
            <a:ahLst/>
            <a:cxnLst/>
            <a:rect l="l" t="t" r="r" b="b"/>
            <a:pathLst>
              <a:path w="13711321" h="7175346">
                <a:moveTo>
                  <a:pt x="0" y="0"/>
                </a:moveTo>
                <a:lnTo>
                  <a:pt x="13711321" y="0"/>
                </a:lnTo>
                <a:lnTo>
                  <a:pt x="13711321" y="7175346"/>
                </a:lnTo>
                <a:lnTo>
                  <a:pt x="0" y="7175346"/>
                </a:lnTo>
                <a:lnTo>
                  <a:pt x="0" y="0"/>
                </a:lnTo>
                <a:close/>
              </a:path>
            </a:pathLst>
          </a:custGeom>
          <a:blipFill>
            <a:blip r:embed="rId2"/>
            <a:stretch>
              <a:fillRect l="-561"/>
            </a:stretch>
          </a:blipFill>
        </p:spPr>
      </p:sp>
      <p:sp>
        <p:nvSpPr>
          <p:cNvPr id="5" name="TextBox 5"/>
          <p:cNvSpPr txBox="1"/>
          <p:nvPr/>
        </p:nvSpPr>
        <p:spPr>
          <a:xfrm>
            <a:off x="367468" y="3192018"/>
            <a:ext cx="3752011" cy="5314950"/>
          </a:xfrm>
          <a:prstGeom prst="rect">
            <a:avLst/>
          </a:prstGeom>
        </p:spPr>
        <p:txBody>
          <a:bodyPr lIns="0" tIns="0" rIns="0" bIns="0" rtlCol="0" anchor="t">
            <a:spAutoFit/>
          </a:bodyPr>
          <a:lstStyle/>
          <a:p>
            <a:pPr algn="just">
              <a:lnSpc>
                <a:spcPts val="4200"/>
              </a:lnSpc>
            </a:pPr>
            <a:r>
              <a:rPr lang="en-US" sz="3000">
                <a:solidFill>
                  <a:srgbClr val="000000"/>
                </a:solidFill>
                <a:latin typeface="IBM Plex Sans Bold"/>
                <a:ea typeface="IBM Plex Sans Bold"/>
                <a:cs typeface="IBM Plex Sans Bold"/>
                <a:sym typeface="IBM Plex Sans Bold"/>
              </a:rPr>
              <a:t>Insight</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Traffic from Gsearch source with device type Mobile is  approx. 25% </a:t>
            </a:r>
          </a:p>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Traffic from Bsearch source with device type Mobile is 9 %</a:t>
            </a:r>
          </a:p>
        </p:txBody>
      </p:sp>
      <p:sp>
        <p:nvSpPr>
          <p:cNvPr id="6" name="TextBox 6"/>
          <p:cNvSpPr txBox="1"/>
          <p:nvPr/>
        </p:nvSpPr>
        <p:spPr>
          <a:xfrm>
            <a:off x="114300" y="212797"/>
            <a:ext cx="18059400" cy="1377949"/>
          </a:xfrm>
          <a:prstGeom prst="rect">
            <a:avLst/>
          </a:prstGeom>
        </p:spPr>
        <p:txBody>
          <a:bodyPr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 Channel Character Comparision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05766" y="6565485"/>
            <a:ext cx="11306499" cy="3180742"/>
          </a:xfrm>
          <a:custGeom>
            <a:avLst/>
            <a:gdLst/>
            <a:ahLst/>
            <a:cxnLst/>
            <a:rect l="l" t="t" r="r" b="b"/>
            <a:pathLst>
              <a:path w="11547977" h="3132447">
                <a:moveTo>
                  <a:pt x="0" y="0"/>
                </a:moveTo>
                <a:lnTo>
                  <a:pt x="11547977" y="0"/>
                </a:lnTo>
                <a:lnTo>
                  <a:pt x="11547977" y="3132447"/>
                </a:lnTo>
                <a:lnTo>
                  <a:pt x="0" y="3132447"/>
                </a:lnTo>
                <a:lnTo>
                  <a:pt x="0" y="0"/>
                </a:lnTo>
                <a:close/>
              </a:path>
            </a:pathLst>
          </a:custGeom>
          <a:blipFill>
            <a:blip r:embed="rId2"/>
            <a:stretch>
              <a:fillRect/>
            </a:stretch>
          </a:blipFill>
        </p:spPr>
      </p:sp>
      <p:sp>
        <p:nvSpPr>
          <p:cNvPr id="3" name="AutoShape 3"/>
          <p:cNvSpPr/>
          <p:nvPr/>
        </p:nvSpPr>
        <p:spPr>
          <a:xfrm>
            <a:off x="0" y="9453"/>
            <a:ext cx="18288000" cy="2038494"/>
          </a:xfrm>
          <a:prstGeom prst="rect">
            <a:avLst/>
          </a:prstGeom>
          <a:solidFill>
            <a:srgbClr val="F4F4F4"/>
          </a:solidFill>
        </p:spPr>
      </p:sp>
      <p:sp>
        <p:nvSpPr>
          <p:cNvPr id="4" name="Freeform 4"/>
          <p:cNvSpPr/>
          <p:nvPr/>
        </p:nvSpPr>
        <p:spPr>
          <a:xfrm>
            <a:off x="9907093" y="2047947"/>
            <a:ext cx="6159101" cy="4469242"/>
          </a:xfrm>
          <a:custGeom>
            <a:avLst/>
            <a:gdLst/>
            <a:ahLst/>
            <a:cxnLst/>
            <a:rect l="l" t="t" r="r" b="b"/>
            <a:pathLst>
              <a:path w="6159101" h="5129284">
                <a:moveTo>
                  <a:pt x="0" y="0"/>
                </a:moveTo>
                <a:lnTo>
                  <a:pt x="6159101" y="0"/>
                </a:lnTo>
                <a:lnTo>
                  <a:pt x="6159101" y="5129284"/>
                </a:lnTo>
                <a:lnTo>
                  <a:pt x="0" y="5129284"/>
                </a:lnTo>
                <a:lnTo>
                  <a:pt x="0" y="0"/>
                </a:lnTo>
                <a:close/>
              </a:path>
            </a:pathLst>
          </a:custGeom>
          <a:blipFill>
            <a:blip r:embed="rId3"/>
            <a:stretch>
              <a:fillRect/>
            </a:stretch>
          </a:blipFill>
        </p:spPr>
      </p:sp>
      <p:sp>
        <p:nvSpPr>
          <p:cNvPr id="5" name="TextBox 5"/>
          <p:cNvSpPr txBox="1"/>
          <p:nvPr/>
        </p:nvSpPr>
        <p:spPr>
          <a:xfrm>
            <a:off x="374559" y="2495550"/>
            <a:ext cx="6851409" cy="2647950"/>
          </a:xfrm>
          <a:prstGeom prst="rect">
            <a:avLst/>
          </a:prstGeom>
        </p:spPr>
        <p:txBody>
          <a:bodyPr lIns="0" tIns="0" rIns="0" bIns="0" rtlCol="0" anchor="t">
            <a:spAutoFit/>
          </a:bodyPr>
          <a:lstStyle/>
          <a:p>
            <a:pPr algn="just">
              <a:lnSpc>
                <a:spcPts val="4200"/>
              </a:lnSpc>
            </a:pPr>
            <a:r>
              <a:rPr lang="en-US" sz="3000">
                <a:solidFill>
                  <a:srgbClr val="000000"/>
                </a:solidFill>
                <a:latin typeface="IBM Plex Sans Bold"/>
                <a:ea typeface="IBM Plex Sans Bold"/>
                <a:cs typeface="IBM Plex Sans Bold"/>
                <a:sym typeface="IBM Plex Sans Bold"/>
              </a:rPr>
              <a:t>Insight</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Gsearch has higher conversion rates for both desktop 4.72 %  and mobile 1.24 %  compared to 4.04% and 0.7% for bsearch campaign</a:t>
            </a:r>
          </a:p>
        </p:txBody>
      </p:sp>
      <p:sp>
        <p:nvSpPr>
          <p:cNvPr id="6" name="TextBox 6"/>
          <p:cNvSpPr txBox="1"/>
          <p:nvPr/>
        </p:nvSpPr>
        <p:spPr>
          <a:xfrm>
            <a:off x="160011" y="222250"/>
            <a:ext cx="17855288" cy="1377949"/>
          </a:xfrm>
          <a:prstGeom prst="rect">
            <a:avLst/>
          </a:prstGeom>
        </p:spPr>
        <p:txBody>
          <a:bodyPr wrap="square"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Cross-Channel Bid Optimization</a:t>
            </a:r>
          </a:p>
        </p:txBody>
      </p:sp>
      <p:sp>
        <p:nvSpPr>
          <p:cNvPr id="7" name="TextBox 7"/>
          <p:cNvSpPr txBox="1"/>
          <p:nvPr/>
        </p:nvSpPr>
        <p:spPr>
          <a:xfrm>
            <a:off x="374559" y="6543092"/>
            <a:ext cx="5241144" cy="31813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Recommendation</a:t>
            </a:r>
            <a:r>
              <a:rPr lang="en-US" sz="3000">
                <a:solidFill>
                  <a:srgbClr val="000000"/>
                </a:solidFill>
                <a:latin typeface="IBM Plex Sans"/>
                <a:ea typeface="IBM Plex Sans"/>
                <a:cs typeface="IBM Plex Sans"/>
                <a:sym typeface="IBM Plex Sans"/>
              </a:rPr>
              <a:t> </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With relatively low conversion rate compared to Gsearch there is need to  bid down on 'bsearch' campaigns.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005355"/>
            <a:ext cx="18288000" cy="3281645"/>
          </a:xfrm>
          <a:custGeom>
            <a:avLst/>
            <a:gdLst/>
            <a:ahLst/>
            <a:cxnLst/>
            <a:rect l="l" t="t" r="r" b="b"/>
            <a:pathLst>
              <a:path w="18288000" h="3281645">
                <a:moveTo>
                  <a:pt x="0" y="0"/>
                </a:moveTo>
                <a:lnTo>
                  <a:pt x="18288000" y="0"/>
                </a:lnTo>
                <a:lnTo>
                  <a:pt x="18288000" y="3281645"/>
                </a:lnTo>
                <a:lnTo>
                  <a:pt x="0" y="3281645"/>
                </a:lnTo>
                <a:lnTo>
                  <a:pt x="0" y="0"/>
                </a:lnTo>
                <a:close/>
              </a:path>
            </a:pathLst>
          </a:custGeom>
          <a:blipFill>
            <a:blip r:embed="rId2"/>
            <a:stretch>
              <a:fillRect/>
            </a:stretch>
          </a:blipFill>
        </p:spPr>
      </p:sp>
      <p:sp>
        <p:nvSpPr>
          <p:cNvPr id="3" name="AutoShape 3"/>
          <p:cNvSpPr/>
          <p:nvPr/>
        </p:nvSpPr>
        <p:spPr>
          <a:xfrm>
            <a:off x="0" y="9453"/>
            <a:ext cx="18288000" cy="2038494"/>
          </a:xfrm>
          <a:prstGeom prst="rect">
            <a:avLst/>
          </a:prstGeom>
          <a:solidFill>
            <a:srgbClr val="F4F4F4"/>
          </a:solidFill>
        </p:spPr>
      </p:sp>
      <p:sp>
        <p:nvSpPr>
          <p:cNvPr id="4" name="Freeform 4"/>
          <p:cNvSpPr/>
          <p:nvPr/>
        </p:nvSpPr>
        <p:spPr>
          <a:xfrm>
            <a:off x="9144000" y="2047947"/>
            <a:ext cx="7939600" cy="4957408"/>
          </a:xfrm>
          <a:custGeom>
            <a:avLst/>
            <a:gdLst/>
            <a:ahLst/>
            <a:cxnLst/>
            <a:rect l="l" t="t" r="r" b="b"/>
            <a:pathLst>
              <a:path w="7939600" h="4957408">
                <a:moveTo>
                  <a:pt x="0" y="0"/>
                </a:moveTo>
                <a:lnTo>
                  <a:pt x="7939600" y="0"/>
                </a:lnTo>
                <a:lnTo>
                  <a:pt x="7939600" y="4957408"/>
                </a:lnTo>
                <a:lnTo>
                  <a:pt x="0" y="4957408"/>
                </a:lnTo>
                <a:lnTo>
                  <a:pt x="0" y="0"/>
                </a:lnTo>
                <a:close/>
              </a:path>
            </a:pathLst>
          </a:custGeom>
          <a:blipFill>
            <a:blip r:embed="rId3"/>
            <a:stretch>
              <a:fillRect/>
            </a:stretch>
          </a:blipFill>
        </p:spPr>
      </p:sp>
      <p:sp>
        <p:nvSpPr>
          <p:cNvPr id="5" name="TextBox 5"/>
          <p:cNvSpPr txBox="1"/>
          <p:nvPr/>
        </p:nvSpPr>
        <p:spPr>
          <a:xfrm>
            <a:off x="276509" y="222250"/>
            <a:ext cx="17702785" cy="1377949"/>
          </a:xfrm>
          <a:prstGeom prst="rect">
            <a:avLst/>
          </a:prstGeom>
        </p:spPr>
        <p:txBody>
          <a:bodyPr wrap="square"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Channel Portfolio Trends</a:t>
            </a:r>
          </a:p>
        </p:txBody>
      </p:sp>
      <p:sp>
        <p:nvSpPr>
          <p:cNvPr id="6" name="TextBox 6"/>
          <p:cNvSpPr txBox="1"/>
          <p:nvPr/>
        </p:nvSpPr>
        <p:spPr>
          <a:xfrm>
            <a:off x="514350" y="2662335"/>
            <a:ext cx="7440537" cy="2647950"/>
          </a:xfrm>
          <a:prstGeom prst="rect">
            <a:avLst/>
          </a:prstGeom>
        </p:spPr>
        <p:txBody>
          <a:bodyPr lIns="0" tIns="0" rIns="0" bIns="0" rtlCol="0" anchor="t">
            <a:spAutoFit/>
          </a:bodyPr>
          <a:lstStyle/>
          <a:p>
            <a:pPr algn="l">
              <a:lnSpc>
                <a:spcPts val="4200"/>
              </a:lnSpc>
            </a:pPr>
            <a:r>
              <a:rPr lang="en-US" sz="3000">
                <a:solidFill>
                  <a:srgbClr val="000000"/>
                </a:solidFill>
                <a:latin typeface="IBM Plex Sans Bold"/>
                <a:ea typeface="IBM Plex Sans Bold"/>
                <a:cs typeface="IBM Plex Sans Bold"/>
                <a:sym typeface="IBM Plex Sans Bold"/>
              </a:rPr>
              <a:t>Insight</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The desktop bsearch sessions was consistent at 40% of gsearch sessions, but dropped after reduced bids on 2 December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8116" y="6478377"/>
            <a:ext cx="16831184" cy="3808623"/>
          </a:xfrm>
          <a:custGeom>
            <a:avLst/>
            <a:gdLst/>
            <a:ahLst/>
            <a:cxnLst/>
            <a:rect l="l" t="t" r="r" b="b"/>
            <a:pathLst>
              <a:path w="16831184" h="3808623">
                <a:moveTo>
                  <a:pt x="0" y="0"/>
                </a:moveTo>
                <a:lnTo>
                  <a:pt x="16831184" y="0"/>
                </a:lnTo>
                <a:lnTo>
                  <a:pt x="16831184" y="3808623"/>
                </a:lnTo>
                <a:lnTo>
                  <a:pt x="0" y="3808623"/>
                </a:lnTo>
                <a:lnTo>
                  <a:pt x="0" y="0"/>
                </a:lnTo>
                <a:close/>
              </a:path>
            </a:pathLst>
          </a:custGeom>
          <a:blipFill>
            <a:blip r:embed="rId2"/>
            <a:stretch>
              <a:fillRect/>
            </a:stretch>
          </a:blipFill>
        </p:spPr>
      </p:sp>
      <p:sp>
        <p:nvSpPr>
          <p:cNvPr id="3" name="AutoShape 3"/>
          <p:cNvSpPr/>
          <p:nvPr/>
        </p:nvSpPr>
        <p:spPr>
          <a:xfrm>
            <a:off x="0" y="9453"/>
            <a:ext cx="18288000" cy="2038494"/>
          </a:xfrm>
          <a:prstGeom prst="rect">
            <a:avLst/>
          </a:prstGeom>
          <a:solidFill>
            <a:srgbClr val="F4F4F4"/>
          </a:solidFill>
        </p:spPr>
      </p:sp>
      <p:sp>
        <p:nvSpPr>
          <p:cNvPr id="4" name="Freeform 4"/>
          <p:cNvSpPr/>
          <p:nvPr/>
        </p:nvSpPr>
        <p:spPr>
          <a:xfrm>
            <a:off x="8824658" y="2076522"/>
            <a:ext cx="8686800" cy="4289482"/>
          </a:xfrm>
          <a:custGeom>
            <a:avLst/>
            <a:gdLst/>
            <a:ahLst/>
            <a:cxnLst/>
            <a:rect l="l" t="t" r="r" b="b"/>
            <a:pathLst>
              <a:path w="8686800" h="4289482">
                <a:moveTo>
                  <a:pt x="0" y="0"/>
                </a:moveTo>
                <a:lnTo>
                  <a:pt x="8686800" y="0"/>
                </a:lnTo>
                <a:lnTo>
                  <a:pt x="8686800" y="4289482"/>
                </a:lnTo>
                <a:lnTo>
                  <a:pt x="0" y="4289482"/>
                </a:lnTo>
                <a:lnTo>
                  <a:pt x="0" y="0"/>
                </a:lnTo>
                <a:close/>
              </a:path>
            </a:pathLst>
          </a:custGeom>
          <a:blipFill>
            <a:blip r:embed="rId3"/>
            <a:stretch>
              <a:fillRect/>
            </a:stretch>
          </a:blipFill>
        </p:spPr>
      </p:sp>
      <p:sp>
        <p:nvSpPr>
          <p:cNvPr id="5" name="TextBox 5"/>
          <p:cNvSpPr txBox="1"/>
          <p:nvPr/>
        </p:nvSpPr>
        <p:spPr>
          <a:xfrm>
            <a:off x="680468" y="3256651"/>
            <a:ext cx="7773724" cy="1581150"/>
          </a:xfrm>
          <a:prstGeom prst="rect">
            <a:avLst/>
          </a:prstGeom>
        </p:spPr>
        <p:txBody>
          <a:bodyPr lIns="0" tIns="0" rIns="0" bIns="0" rtlCol="0" anchor="t">
            <a:spAutoFit/>
          </a:bodyPr>
          <a:lstStyle/>
          <a:p>
            <a:pPr algn="l">
              <a:lnSpc>
                <a:spcPts val="4200"/>
              </a:lnSpc>
            </a:pPr>
            <a:r>
              <a:rPr lang="en-US" sz="3000" dirty="0">
                <a:solidFill>
                  <a:srgbClr val="000000"/>
                </a:solidFill>
                <a:latin typeface="IBM Plex Sans Bold"/>
                <a:ea typeface="IBM Plex Sans Bold"/>
                <a:cs typeface="IBM Plex Sans Bold"/>
                <a:sym typeface="IBM Plex Sans Bold"/>
              </a:rPr>
              <a:t>Insight</a:t>
            </a:r>
          </a:p>
          <a:p>
            <a:pPr marL="647700" lvl="1" indent="-323850">
              <a:lnSpc>
                <a:spcPts val="4200"/>
              </a:lnSpc>
              <a:buFont typeface="Arial"/>
              <a:buChar char="•"/>
            </a:pPr>
            <a:r>
              <a:rPr lang="en-US" sz="3000">
                <a:solidFill>
                  <a:srgbClr val="000000"/>
                </a:solidFill>
                <a:latin typeface="IBM Plex Sans"/>
                <a:ea typeface="IBM Plex Sans"/>
                <a:cs typeface="IBM Plex Sans"/>
                <a:sym typeface="IBM Plex Sans"/>
              </a:rPr>
              <a:t>Organic, direct and paid channels all are increasing over the time</a:t>
            </a:r>
            <a:endParaRPr lang="en-US" sz="3000">
              <a:solidFill>
                <a:srgbClr val="000000"/>
              </a:solidFill>
              <a:latin typeface="IBM Plex Sans"/>
              <a:ea typeface="IBM Plex Sans"/>
              <a:cs typeface="IBM Plex Sans"/>
            </a:endParaRPr>
          </a:p>
        </p:txBody>
      </p:sp>
      <p:sp>
        <p:nvSpPr>
          <p:cNvPr id="6" name="TextBox 6"/>
          <p:cNvSpPr txBox="1"/>
          <p:nvPr/>
        </p:nvSpPr>
        <p:spPr>
          <a:xfrm>
            <a:off x="3130748" y="222250"/>
            <a:ext cx="12026503" cy="1377949"/>
          </a:xfrm>
          <a:prstGeom prst="rect">
            <a:avLst/>
          </a:prstGeom>
        </p:spPr>
        <p:txBody>
          <a:bodyPr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 Analyzing Free Channels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398437" y="1880626"/>
            <a:ext cx="17491125" cy="5156730"/>
          </a:xfrm>
          <a:custGeom>
            <a:avLst/>
            <a:gdLst/>
            <a:ahLst/>
            <a:cxnLst/>
            <a:rect l="l" t="t" r="r" b="b"/>
            <a:pathLst>
              <a:path w="17491125" h="5156730">
                <a:moveTo>
                  <a:pt x="0" y="0"/>
                </a:moveTo>
                <a:lnTo>
                  <a:pt x="17491126" y="0"/>
                </a:lnTo>
                <a:lnTo>
                  <a:pt x="17491126" y="5156730"/>
                </a:lnTo>
                <a:lnTo>
                  <a:pt x="0" y="5156730"/>
                </a:lnTo>
                <a:lnTo>
                  <a:pt x="0" y="0"/>
                </a:lnTo>
                <a:close/>
              </a:path>
            </a:pathLst>
          </a:custGeom>
          <a:blipFill>
            <a:blip r:embed="rId2"/>
            <a:stretch>
              <a:fillRect t="-4143"/>
            </a:stretch>
          </a:blipFill>
        </p:spPr>
      </p:sp>
      <p:sp>
        <p:nvSpPr>
          <p:cNvPr id="4" name="TextBox 4"/>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Seasonality Analysis(Monthly Trend) </a:t>
            </a:r>
          </a:p>
        </p:txBody>
      </p:sp>
      <p:sp>
        <p:nvSpPr>
          <p:cNvPr id="5" name="TextBox 5"/>
          <p:cNvSpPr txBox="1"/>
          <p:nvPr/>
        </p:nvSpPr>
        <p:spPr>
          <a:xfrm>
            <a:off x="398437" y="7218331"/>
            <a:ext cx="17491125" cy="24669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There is a clear upward trend in both number of visitors and orders all year for 2012. </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The highest session counts and order counts occur in around November, possibly indicating a strong holiday season impact.</a:t>
            </a:r>
          </a:p>
          <a:p>
            <a:pPr algn="just">
              <a:lnSpc>
                <a:spcPts val="3900"/>
              </a:lnSpc>
            </a:pPr>
            <a:endParaRPr lang="en-US" sz="3000">
              <a:solidFill>
                <a:srgbClr val="000000"/>
              </a:solidFill>
              <a:latin typeface="IBM Plex Sans"/>
              <a:ea typeface="IBM Plex Sans"/>
              <a:cs typeface="IBM Plex Sans"/>
              <a:sym typeface="IBM Plex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398437" y="1878561"/>
            <a:ext cx="17491125" cy="5156730"/>
          </a:xfrm>
          <a:custGeom>
            <a:avLst/>
            <a:gdLst/>
            <a:ahLst/>
            <a:cxnLst/>
            <a:rect l="l" t="t" r="r" b="b"/>
            <a:pathLst>
              <a:path w="17491125" h="5156730">
                <a:moveTo>
                  <a:pt x="0" y="0"/>
                </a:moveTo>
                <a:lnTo>
                  <a:pt x="17491126" y="0"/>
                </a:lnTo>
                <a:lnTo>
                  <a:pt x="17491126" y="5156731"/>
                </a:lnTo>
                <a:lnTo>
                  <a:pt x="0" y="5156731"/>
                </a:lnTo>
                <a:lnTo>
                  <a:pt x="0" y="0"/>
                </a:lnTo>
                <a:close/>
              </a:path>
            </a:pathLst>
          </a:custGeom>
          <a:blipFill>
            <a:blip r:embed="rId2"/>
            <a:stretch>
              <a:fillRect t="-1803" b="-1803"/>
            </a:stretch>
          </a:blipFill>
        </p:spPr>
      </p:sp>
      <p:sp>
        <p:nvSpPr>
          <p:cNvPr id="4" name="TextBox 4"/>
          <p:cNvSpPr txBox="1"/>
          <p:nvPr/>
        </p:nvSpPr>
        <p:spPr>
          <a:xfrm>
            <a:off x="398437" y="7218331"/>
            <a:ext cx="17491125" cy="24669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There is a significant spike in sessions and orders during the week of November indicating a strong holiday season impact(Black Friday, Cyber Monday, etc)</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A notable peak in order  rate in the last week of December at 6.8%, likely due to Christmas sales.</a:t>
            </a:r>
          </a:p>
          <a:p>
            <a:pPr algn="just">
              <a:lnSpc>
                <a:spcPts val="3900"/>
              </a:lnSpc>
            </a:pPr>
            <a:endParaRPr lang="en-US" sz="3000">
              <a:solidFill>
                <a:srgbClr val="000000"/>
              </a:solidFill>
              <a:latin typeface="IBM Plex Sans"/>
              <a:ea typeface="IBM Plex Sans"/>
              <a:cs typeface="IBM Plex Sans"/>
              <a:sym typeface="IBM Plex Sans"/>
            </a:endParaRPr>
          </a:p>
        </p:txBody>
      </p:sp>
      <p:sp>
        <p:nvSpPr>
          <p:cNvPr id="5" name="TextBox 5"/>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Seasonality Analysis(Weekly Trend)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27211">
            <a:off x="14295600" y="-2005524"/>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22757">
            <a:off x="-3518081" y="6224076"/>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075150" y="716618"/>
            <a:ext cx="14137700" cy="9570382"/>
            <a:chOff x="0" y="0"/>
            <a:chExt cx="18850267" cy="12760510"/>
          </a:xfrm>
        </p:grpSpPr>
        <p:sp>
          <p:nvSpPr>
            <p:cNvPr id="5" name="TextBox 5"/>
            <p:cNvSpPr txBox="1"/>
            <p:nvPr/>
          </p:nvSpPr>
          <p:spPr>
            <a:xfrm>
              <a:off x="0" y="-9536"/>
              <a:ext cx="18850267" cy="16351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Business Context</a:t>
              </a:r>
            </a:p>
          </p:txBody>
        </p:sp>
        <p:sp>
          <p:nvSpPr>
            <p:cNvPr id="6" name="TextBox 6"/>
            <p:cNvSpPr txBox="1"/>
            <p:nvPr/>
          </p:nvSpPr>
          <p:spPr>
            <a:xfrm>
              <a:off x="0" y="2216357"/>
              <a:ext cx="18850267" cy="10544175"/>
            </a:xfrm>
            <a:prstGeom prst="rect">
              <a:avLst/>
            </a:prstGeom>
          </p:spPr>
          <p:txBody>
            <a:bodyPr lIns="0" tIns="0" rIns="0" bIns="0" rtlCol="0" anchor="t">
              <a:spAutoFit/>
            </a:bodyPr>
            <a:lstStyle/>
            <a:p>
              <a:pPr algn="just">
                <a:lnSpc>
                  <a:spcPts val="3900"/>
                </a:lnSpc>
              </a:pPr>
              <a:endParaRPr/>
            </a:p>
            <a:p>
              <a:pPr algn="just">
                <a:lnSpc>
                  <a:spcPts val="3900"/>
                </a:lnSpc>
              </a:pPr>
              <a:r>
                <a:rPr lang="en-US" sz="3000">
                  <a:solidFill>
                    <a:srgbClr val="000000"/>
                  </a:solidFill>
                  <a:latin typeface="IBM Plex Sans Bold"/>
                  <a:ea typeface="IBM Plex Sans Bold"/>
                  <a:cs typeface="IBM Plex Sans Bold"/>
                  <a:sym typeface="IBM Plex Sans Bold"/>
                </a:rPr>
                <a:t>Overview:</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The newly launched e-commerce retail start-up sells stuffed animal toys.</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The company is planning to secure the next round of funding.</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The CEO of the company needs to deliver a compelling business pitch to investors.</a:t>
              </a:r>
            </a:p>
            <a:p>
              <a:pPr algn="just">
                <a:lnSpc>
                  <a:spcPts val="3900"/>
                </a:lnSpc>
              </a:pPr>
              <a:endParaRPr lang="en-US" sz="3000">
                <a:solidFill>
                  <a:srgbClr val="000000"/>
                </a:solidFill>
                <a:latin typeface="IBM Plex Sans"/>
                <a:ea typeface="IBM Plex Sans"/>
                <a:cs typeface="IBM Plex Sans"/>
                <a:sym typeface="IBM Plex Sans"/>
              </a:endParaRPr>
            </a:p>
            <a:p>
              <a:pPr algn="just">
                <a:lnSpc>
                  <a:spcPts val="3900"/>
                </a:lnSpc>
              </a:pPr>
              <a:r>
                <a:rPr lang="en-US" sz="3000">
                  <a:solidFill>
                    <a:srgbClr val="000000"/>
                  </a:solidFill>
                  <a:latin typeface="IBM Plex Sans Bold"/>
                  <a:ea typeface="IBM Plex Sans Bold"/>
                  <a:cs typeface="IBM Plex Sans Bold"/>
                  <a:sym typeface="IBM Plex Sans Bold"/>
                </a:rPr>
                <a:t>Objectives:</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Create dashboards for different stakeholders to track business metrics and KPIs regularly.</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Enable data-driven decision-making for stakeholders.</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Provide detailed analysis of company performance and new product analysis.</a:t>
              </a:r>
            </a:p>
            <a:p>
              <a:pPr marL="647702" lvl="1" indent="-323851" algn="just">
                <a:lnSpc>
                  <a:spcPts val="3900"/>
                </a:lnSpc>
                <a:buFont typeface="Arial"/>
                <a:buChar char="•"/>
              </a:pPr>
              <a:r>
                <a:rPr lang="en-US" sz="3000">
                  <a:solidFill>
                    <a:srgbClr val="000000"/>
                  </a:solidFill>
                  <a:latin typeface="IBM Plex Sans"/>
                  <a:ea typeface="IBM Plex Sans"/>
                  <a:cs typeface="IBM Plex Sans"/>
                  <a:sym typeface="IBM Plex Sans"/>
                </a:rPr>
                <a:t>Deliver a captivating business pitch by showcasing traffic analysis, website performance, progress of new products, and relevant insights and reports.</a:t>
              </a:r>
            </a:p>
            <a:p>
              <a:pPr algn="just">
                <a:lnSpc>
                  <a:spcPts val="3900"/>
                </a:lnSpc>
              </a:pPr>
              <a:endParaRPr lang="en-US" sz="3000">
                <a:solidFill>
                  <a:srgbClr val="000000"/>
                </a:solidFill>
                <a:latin typeface="IBM Plex Sans"/>
                <a:ea typeface="IBM Plex Sans"/>
                <a:cs typeface="IBM Plex Sans"/>
                <a:sym typeface="IBM Plex Sans"/>
              </a:endParaRPr>
            </a:p>
            <a:p>
              <a:pPr algn="just">
                <a:lnSpc>
                  <a:spcPts val="3900"/>
                </a:lnSpc>
              </a:pPr>
              <a:endParaRPr lang="en-US" sz="3000">
                <a:solidFill>
                  <a:srgbClr val="000000"/>
                </a:solidFill>
                <a:latin typeface="IBM Plex Sans"/>
                <a:ea typeface="IBM Plex Sans"/>
                <a:cs typeface="IBM Plex Sans"/>
                <a:sym typeface="IBM Plex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TextBox 3"/>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Seasonality Analysis</a:t>
            </a:r>
          </a:p>
        </p:txBody>
      </p:sp>
      <p:sp>
        <p:nvSpPr>
          <p:cNvPr id="4" name="TextBox 4"/>
          <p:cNvSpPr txBox="1"/>
          <p:nvPr/>
        </p:nvSpPr>
        <p:spPr>
          <a:xfrm>
            <a:off x="1028700" y="2212137"/>
            <a:ext cx="16230600" cy="64293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Recommendations</a:t>
            </a:r>
          </a:p>
          <a:p>
            <a:pPr algn="l">
              <a:lnSpc>
                <a:spcPts val="3900"/>
              </a:lnSpc>
            </a:pPr>
            <a:endParaRPr lang="en-US" sz="3000">
              <a:solidFill>
                <a:srgbClr val="000000"/>
              </a:solidFill>
              <a:latin typeface="IBM Plex Sans Bold"/>
              <a:ea typeface="IBM Plex Sans Bold"/>
              <a:cs typeface="IBM Plex Sans Bold"/>
              <a:sym typeface="IBM Plex Sans Bold"/>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Leverage Peak Periods:</a:t>
            </a:r>
            <a:r>
              <a:rPr lang="en-US" sz="3000">
                <a:solidFill>
                  <a:srgbClr val="000000"/>
                </a:solidFill>
                <a:latin typeface="IBM Plex Sans"/>
                <a:ea typeface="IBM Plex Sans"/>
                <a:cs typeface="IBM Plex Sans"/>
                <a:sym typeface="IBM Plex Sans"/>
              </a:rPr>
              <a:t> Focus on intensive marketing and promotional efforts during peak periods (October to December) holiday season to capitalize on high seasonal demand.</a:t>
            </a:r>
          </a:p>
          <a:p>
            <a:pPr algn="just">
              <a:lnSpc>
                <a:spcPts val="3900"/>
              </a:lnSpc>
            </a:pPr>
            <a:endParaRPr lang="en-US" sz="3000">
              <a:solidFill>
                <a:srgbClr val="000000"/>
              </a:solidFill>
              <a:latin typeface="IBM Plex Sans"/>
              <a:ea typeface="IBM Plex Sans"/>
              <a:cs typeface="IBM Plex Sans"/>
              <a:sym typeface="IBM Plex Sans"/>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Resource Allocation: </a:t>
            </a:r>
            <a:r>
              <a:rPr lang="en-US" sz="3000">
                <a:solidFill>
                  <a:srgbClr val="000000"/>
                </a:solidFill>
                <a:latin typeface="IBM Plex Sans"/>
                <a:ea typeface="IBM Plex Sans"/>
                <a:cs typeface="IBM Plex Sans"/>
                <a:sym typeface="IBM Plex Sans"/>
              </a:rPr>
              <a:t>Allocate more resources, including staffing and inventory, during the high-traffic months (October to December) to ensure smooth operations and excellent customer service.</a:t>
            </a:r>
          </a:p>
          <a:p>
            <a:pPr algn="just">
              <a:lnSpc>
                <a:spcPts val="3900"/>
              </a:lnSpc>
            </a:pPr>
            <a:endParaRPr lang="en-US" sz="3000">
              <a:solidFill>
                <a:srgbClr val="000000"/>
              </a:solidFill>
              <a:latin typeface="IBM Plex Sans"/>
              <a:ea typeface="IBM Plex Sans"/>
              <a:cs typeface="IBM Plex Sans"/>
              <a:sym typeface="IBM Plex Sans"/>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Conversion Rate Optimization:</a:t>
            </a:r>
            <a:r>
              <a:rPr lang="en-US" sz="3000">
                <a:solidFill>
                  <a:srgbClr val="000000"/>
                </a:solidFill>
                <a:latin typeface="IBM Plex Sans"/>
                <a:ea typeface="IBM Plex Sans"/>
                <a:cs typeface="IBM Plex Sans"/>
                <a:sym typeface="IBM Plex Sans"/>
              </a:rPr>
              <a:t> Improve the user experience on the website, such as offering personalized recommendations, simplifying the checkout process,  and ensuring fast loading times to improve conversion rates during other months.</a:t>
            </a:r>
          </a:p>
          <a:p>
            <a:pPr algn="just">
              <a:lnSpc>
                <a:spcPts val="3900"/>
              </a:lnSpc>
            </a:pPr>
            <a:endParaRPr lang="en-US" sz="3000">
              <a:solidFill>
                <a:srgbClr val="000000"/>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Freeform 3"/>
          <p:cNvSpPr/>
          <p:nvPr/>
        </p:nvSpPr>
        <p:spPr>
          <a:xfrm>
            <a:off x="0" y="3028663"/>
            <a:ext cx="7782754" cy="2856527"/>
          </a:xfrm>
          <a:custGeom>
            <a:avLst/>
            <a:gdLst/>
            <a:ahLst/>
            <a:cxnLst/>
            <a:rect l="l" t="t" r="r" b="b"/>
            <a:pathLst>
              <a:path w="7782754" h="2856527">
                <a:moveTo>
                  <a:pt x="0" y="0"/>
                </a:moveTo>
                <a:lnTo>
                  <a:pt x="7782754" y="0"/>
                </a:lnTo>
                <a:lnTo>
                  <a:pt x="7782754" y="2856527"/>
                </a:lnTo>
                <a:lnTo>
                  <a:pt x="0" y="2856527"/>
                </a:lnTo>
                <a:lnTo>
                  <a:pt x="0" y="0"/>
                </a:lnTo>
                <a:close/>
              </a:path>
            </a:pathLst>
          </a:custGeom>
          <a:blipFill>
            <a:blip r:embed="rId2"/>
            <a:stretch>
              <a:fillRect l="-1503" t="-5436" r="-3761"/>
            </a:stretch>
          </a:blipFill>
        </p:spPr>
      </p:sp>
      <p:sp>
        <p:nvSpPr>
          <p:cNvPr id="4" name="Freeform 4"/>
          <p:cNvSpPr/>
          <p:nvPr/>
        </p:nvSpPr>
        <p:spPr>
          <a:xfrm>
            <a:off x="7811329" y="2201248"/>
            <a:ext cx="10476671" cy="4511357"/>
          </a:xfrm>
          <a:custGeom>
            <a:avLst/>
            <a:gdLst/>
            <a:ahLst/>
            <a:cxnLst/>
            <a:rect l="l" t="t" r="r" b="b"/>
            <a:pathLst>
              <a:path w="10476671" h="4511357">
                <a:moveTo>
                  <a:pt x="0" y="0"/>
                </a:moveTo>
                <a:lnTo>
                  <a:pt x="10476671" y="0"/>
                </a:lnTo>
                <a:lnTo>
                  <a:pt x="10476671" y="4511357"/>
                </a:lnTo>
                <a:lnTo>
                  <a:pt x="0" y="4511357"/>
                </a:lnTo>
                <a:lnTo>
                  <a:pt x="0" y="0"/>
                </a:lnTo>
                <a:close/>
              </a:path>
            </a:pathLst>
          </a:custGeom>
          <a:blipFill>
            <a:blip r:embed="rId3"/>
            <a:stretch>
              <a:fillRect l="-1229" t="-3570" r="-2152"/>
            </a:stretch>
          </a:blipFill>
        </p:spPr>
      </p:sp>
      <p:sp>
        <p:nvSpPr>
          <p:cNvPr id="5" name="TextBox 5"/>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Business Patterns Analysis </a:t>
            </a:r>
          </a:p>
        </p:txBody>
      </p:sp>
      <p:sp>
        <p:nvSpPr>
          <p:cNvPr id="6" name="TextBox 6"/>
          <p:cNvSpPr txBox="1"/>
          <p:nvPr/>
        </p:nvSpPr>
        <p:spPr>
          <a:xfrm>
            <a:off x="398437" y="7218331"/>
            <a:ext cx="17491125" cy="2466975"/>
          </a:xfrm>
          <a:prstGeom prst="rect">
            <a:avLst/>
          </a:prstGeom>
        </p:spPr>
        <p:txBody>
          <a:bodyPr lIns="0" tIns="0" rIns="0" bIns="0" rtlCol="0" anchor="t">
            <a:spAutoFit/>
          </a:bodyPr>
          <a:lstStyle/>
          <a:p>
            <a:pPr algn="just">
              <a:lnSpc>
                <a:spcPts val="3900"/>
              </a:lnSpc>
            </a:pPr>
            <a:r>
              <a:rPr lang="en-US" sz="3000">
                <a:solidFill>
                  <a:srgbClr val="000000"/>
                </a:solidFill>
                <a:latin typeface="IBM Plex Sans Bold"/>
                <a:ea typeface="IBM Plex Sans Bold"/>
                <a:cs typeface="IBM Plex Sans Bold"/>
                <a:sym typeface="IBM Plex Sans Bold"/>
              </a:rPr>
              <a:t>Insights</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Weekdays generally see higher session counts compared to weekends. Monday to Thursday have higher traffic than Friday to Sunday.</a:t>
            </a:r>
          </a:p>
          <a:p>
            <a:pPr marL="647700" lvl="1" indent="-323850" algn="just">
              <a:lnSpc>
                <a:spcPts val="3900"/>
              </a:lnSpc>
              <a:buFont typeface="Arial"/>
              <a:buChar char="•"/>
            </a:pPr>
            <a:r>
              <a:rPr lang="en-US" sz="3000">
                <a:solidFill>
                  <a:srgbClr val="000000"/>
                </a:solidFill>
                <a:latin typeface="IBM Plex Sans"/>
                <a:ea typeface="IBM Plex Sans"/>
                <a:cs typeface="IBM Plex Sans"/>
                <a:sym typeface="IBM Plex Sans"/>
              </a:rPr>
              <a:t>Within the day, session volume is significant especially between 8 AM and 5 PM . This indicates peak user activity during mid day within the day.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TextBox 3"/>
          <p:cNvSpPr txBox="1"/>
          <p:nvPr/>
        </p:nvSpPr>
        <p:spPr>
          <a:xfrm>
            <a:off x="398437" y="252448"/>
            <a:ext cx="1749112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Business Patterns Analysis </a:t>
            </a:r>
          </a:p>
        </p:txBody>
      </p:sp>
      <p:sp>
        <p:nvSpPr>
          <p:cNvPr id="4" name="TextBox 4"/>
          <p:cNvSpPr txBox="1"/>
          <p:nvPr/>
        </p:nvSpPr>
        <p:spPr>
          <a:xfrm>
            <a:off x="1028700" y="2212137"/>
            <a:ext cx="16230600" cy="4448175"/>
          </a:xfrm>
          <a:prstGeom prst="rect">
            <a:avLst/>
          </a:prstGeom>
        </p:spPr>
        <p:txBody>
          <a:bodyPr lIns="0" tIns="0" rIns="0" bIns="0" rtlCol="0" anchor="t">
            <a:spAutoFit/>
          </a:bodyPr>
          <a:lstStyle/>
          <a:p>
            <a:pPr algn="l">
              <a:lnSpc>
                <a:spcPts val="3900"/>
              </a:lnSpc>
            </a:pPr>
            <a:r>
              <a:rPr lang="en-US" sz="3000">
                <a:solidFill>
                  <a:srgbClr val="000000"/>
                </a:solidFill>
                <a:latin typeface="IBM Plex Sans Bold"/>
                <a:ea typeface="IBM Plex Sans Bold"/>
                <a:cs typeface="IBM Plex Sans Bold"/>
                <a:sym typeface="IBM Plex Sans Bold"/>
              </a:rPr>
              <a:t>Recommendations</a:t>
            </a:r>
          </a:p>
          <a:p>
            <a:pPr algn="l">
              <a:lnSpc>
                <a:spcPts val="3900"/>
              </a:lnSpc>
            </a:pPr>
            <a:endParaRPr lang="en-US" sz="3000">
              <a:solidFill>
                <a:srgbClr val="000000"/>
              </a:solidFill>
              <a:latin typeface="IBM Plex Sans Bold"/>
              <a:ea typeface="IBM Plex Sans Bold"/>
              <a:cs typeface="IBM Plex Sans Bold"/>
              <a:sym typeface="IBM Plex Sans Bold"/>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Resource Allocation:</a:t>
            </a:r>
            <a:r>
              <a:rPr lang="en-US" sz="3000">
                <a:solidFill>
                  <a:srgbClr val="000000"/>
                </a:solidFill>
                <a:latin typeface="IBM Plex Sans"/>
                <a:ea typeface="IBM Plex Sans"/>
                <a:cs typeface="IBM Plex Sans"/>
                <a:sym typeface="IBM Plex Sans"/>
              </a:rPr>
              <a:t> Allocate resources (e.g. staffing levels and operational support) based on these peak times to ensure a smooth user experience and handle increased traffic efficiently.</a:t>
            </a:r>
          </a:p>
          <a:p>
            <a:pPr algn="just">
              <a:lnSpc>
                <a:spcPts val="3900"/>
              </a:lnSpc>
            </a:pPr>
            <a:endParaRPr lang="en-US" sz="3000">
              <a:solidFill>
                <a:srgbClr val="000000"/>
              </a:solidFill>
              <a:latin typeface="IBM Plex Sans"/>
              <a:ea typeface="IBM Plex Sans"/>
              <a:cs typeface="IBM Plex Sans"/>
              <a:sym typeface="IBM Plex Sans"/>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Address Weekend Traffic: </a:t>
            </a:r>
            <a:r>
              <a:rPr lang="en-US" sz="3000">
                <a:solidFill>
                  <a:srgbClr val="000000"/>
                </a:solidFill>
                <a:latin typeface="IBM Plex Sans"/>
                <a:ea typeface="IBM Plex Sans"/>
                <a:cs typeface="IBM Plex Sans"/>
                <a:sym typeface="IBM Plex Sans"/>
              </a:rPr>
              <a:t>Evaluate the reasons for lower weekend traffic and explore strategies to drive more activity, such as exclusive weekend offers or content</a:t>
            </a:r>
            <a:r>
              <a:rPr lang="en-US" sz="3000">
                <a:solidFill>
                  <a:srgbClr val="000000"/>
                </a:solidFill>
                <a:latin typeface="IBM Plex Sans Bold"/>
                <a:ea typeface="IBM Plex Sans Bold"/>
                <a:cs typeface="IBM Plex Sans Bold"/>
                <a:sym typeface="IBM Plex Sans Bold"/>
              </a:rPr>
              <a:t>.</a:t>
            </a:r>
          </a:p>
          <a:p>
            <a:pPr algn="just">
              <a:lnSpc>
                <a:spcPts val="3900"/>
              </a:lnSpc>
            </a:pPr>
            <a:endParaRPr lang="en-US" sz="3000">
              <a:solidFill>
                <a:srgbClr val="000000"/>
              </a:solidFill>
              <a:latin typeface="IBM Plex Sans Bold"/>
              <a:ea typeface="IBM Plex Sans Bold"/>
              <a:cs typeface="IBM Plex Sans Bold"/>
              <a:sym typeface="IBM Plex Sans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353222"/>
            <a:ext cx="16230600" cy="3457575"/>
          </a:xfrm>
          <a:prstGeom prst="rect">
            <a:avLst/>
          </a:prstGeom>
        </p:spPr>
        <p:txBody>
          <a:bodyPr lIns="0" tIns="0" rIns="0" bIns="0" rtlCol="0" anchor="t">
            <a:spAutoFit/>
          </a:bodyPr>
          <a:lstStyle/>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01/2013 :-</a:t>
            </a:r>
            <a:r>
              <a:rPr lang="en-US" sz="3000">
                <a:solidFill>
                  <a:srgbClr val="000000"/>
                </a:solidFill>
                <a:latin typeface="IBM Plex Sans"/>
                <a:ea typeface="IBM Plex Sans"/>
                <a:cs typeface="IBM Plex Sans"/>
                <a:sym typeface="IBM Plex Sans"/>
              </a:rPr>
              <a:t> 2nd Product (love bear) was launched, targeting couples for Valentine’s day.</a:t>
            </a:r>
          </a:p>
          <a:p>
            <a:pPr algn="just">
              <a:lnSpc>
                <a:spcPts val="3900"/>
              </a:lnSpc>
            </a:pPr>
            <a:endParaRPr lang="en-US" sz="3000">
              <a:solidFill>
                <a:srgbClr val="000000"/>
              </a:solidFill>
              <a:latin typeface="IBM Plex Sans"/>
              <a:ea typeface="IBM Plex Sans"/>
              <a:cs typeface="IBM Plex Sans"/>
              <a:sym typeface="IBM Plex Sans"/>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12/12/2013 :-</a:t>
            </a:r>
            <a:r>
              <a:rPr lang="en-US" sz="3000">
                <a:solidFill>
                  <a:srgbClr val="000000"/>
                </a:solidFill>
                <a:latin typeface="IBM Plex Sans"/>
                <a:ea typeface="IBM Plex Sans"/>
                <a:cs typeface="IBM Plex Sans"/>
                <a:sym typeface="IBM Plex Sans"/>
              </a:rPr>
              <a:t> 3rd Product (birthday bear) was launched, targeting the birthday gift market.</a:t>
            </a:r>
          </a:p>
          <a:p>
            <a:pPr algn="just">
              <a:lnSpc>
                <a:spcPts val="3900"/>
              </a:lnSpc>
            </a:pPr>
            <a:endParaRPr lang="en-US" sz="3000">
              <a:solidFill>
                <a:srgbClr val="000000"/>
              </a:solidFill>
              <a:latin typeface="IBM Plex Sans"/>
              <a:ea typeface="IBM Plex Sans"/>
              <a:cs typeface="IBM Plex Sans"/>
              <a:sym typeface="IBM Plex Sans"/>
            </a:endParaRPr>
          </a:p>
          <a:p>
            <a:pPr marL="647700" lvl="1" indent="-323850"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02/05/2014 :-</a:t>
            </a:r>
            <a:r>
              <a:rPr lang="en-US" sz="3000">
                <a:solidFill>
                  <a:srgbClr val="000000"/>
                </a:solidFill>
                <a:latin typeface="IBM Plex Sans"/>
                <a:ea typeface="IBM Plex Sans"/>
                <a:cs typeface="IBM Plex Sans"/>
                <a:sym typeface="IBM Plex Sans"/>
              </a:rPr>
              <a:t> 4th Product (bear accessory) was launched as a cross-sell item.</a:t>
            </a:r>
          </a:p>
          <a:p>
            <a:pPr algn="just">
              <a:lnSpc>
                <a:spcPts val="3900"/>
              </a:lnSpc>
            </a:pPr>
            <a:endParaRPr lang="en-US" sz="3000">
              <a:solidFill>
                <a:srgbClr val="000000"/>
              </a:solidFill>
              <a:latin typeface="IBM Plex Sans"/>
              <a:ea typeface="IBM Plex Sans"/>
              <a:cs typeface="IBM Plex Sans"/>
              <a:sym typeface="IBM Plex Sans"/>
            </a:endParaRPr>
          </a:p>
        </p:txBody>
      </p:sp>
      <p:sp>
        <p:nvSpPr>
          <p:cNvPr id="3" name="TextBox 3"/>
          <p:cNvSpPr txBox="1"/>
          <p:nvPr/>
        </p:nvSpPr>
        <p:spPr>
          <a:xfrm>
            <a:off x="6047454" y="409575"/>
            <a:ext cx="8450453"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About Product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63846" cy="10287000"/>
          </a:xfrm>
          <a:custGeom>
            <a:avLst/>
            <a:gdLst/>
            <a:ahLst/>
            <a:cxnLst/>
            <a:rect l="l" t="t" r="r" b="b"/>
            <a:pathLst>
              <a:path w="18463846" h="10287000">
                <a:moveTo>
                  <a:pt x="0" y="0"/>
                </a:moveTo>
                <a:lnTo>
                  <a:pt x="18463846" y="0"/>
                </a:lnTo>
                <a:lnTo>
                  <a:pt x="18463846" y="10287000"/>
                </a:lnTo>
                <a:lnTo>
                  <a:pt x="0" y="10287000"/>
                </a:lnTo>
                <a:lnTo>
                  <a:pt x="0" y="0"/>
                </a:lnTo>
                <a:close/>
              </a:path>
            </a:pathLst>
          </a:custGeom>
          <a:blipFill>
            <a:blip r:embed="rId2"/>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20</a:t>
            </a:r>
          </a:p>
        </p:txBody>
      </p:sp>
      <p:sp>
        <p:nvSpPr>
          <p:cNvPr id="3" name="AutoShape 3"/>
          <p:cNvSpPr/>
          <p:nvPr/>
        </p:nvSpPr>
        <p:spPr>
          <a:xfrm>
            <a:off x="0" y="0"/>
            <a:ext cx="18288000" cy="1666947"/>
          </a:xfrm>
          <a:prstGeom prst="rect">
            <a:avLst/>
          </a:prstGeom>
          <a:solidFill>
            <a:srgbClr val="F4F4F4"/>
          </a:solidFill>
        </p:spPr>
      </p:sp>
      <p:sp>
        <p:nvSpPr>
          <p:cNvPr id="4" name="TextBox 4"/>
          <p:cNvSpPr txBox="1"/>
          <p:nvPr/>
        </p:nvSpPr>
        <p:spPr>
          <a:xfrm>
            <a:off x="1423394" y="3366922"/>
            <a:ext cx="15679696" cy="981075"/>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Steady increase from March 2012 to January 2015, with a peak in November 2014 and a decline afterward.</a:t>
            </a:r>
          </a:p>
        </p:txBody>
      </p:sp>
      <p:sp>
        <p:nvSpPr>
          <p:cNvPr id="5" name="TextBox 5"/>
          <p:cNvSpPr txBox="1"/>
          <p:nvPr/>
        </p:nvSpPr>
        <p:spPr>
          <a:xfrm>
            <a:off x="1423394" y="2437997"/>
            <a:ext cx="16128439" cy="466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Continuous growth from March 2012, peaking in November 2014, followed by a decline.</a:t>
            </a:r>
          </a:p>
        </p:txBody>
      </p:sp>
      <p:sp>
        <p:nvSpPr>
          <p:cNvPr id="6" name="TextBox 6"/>
          <p:cNvSpPr txBox="1"/>
          <p:nvPr/>
        </p:nvSpPr>
        <p:spPr>
          <a:xfrm>
            <a:off x="1423394" y="4824247"/>
            <a:ext cx="15835906" cy="24098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Growth Period: Strong growth from mid-2013 to late 2014.</a:t>
            </a:r>
          </a:p>
          <a:p>
            <a:pPr algn="l">
              <a:lnSpc>
                <a:spcPts val="3899"/>
              </a:lnSpc>
            </a:pPr>
            <a:endParaRPr lang="en-US" sz="2999">
              <a:solidFill>
                <a:srgbClr val="000000"/>
              </a:solidFill>
              <a:latin typeface="IBM Plex Sans"/>
              <a:ea typeface="IBM Plex Sans"/>
              <a:cs typeface="IBM Plex Sans"/>
              <a:sym typeface="IBM Plex Sans"/>
            </a:endParaRP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Seasonal Peaks: High sales and margins during November and December.</a:t>
            </a:r>
          </a:p>
          <a:p>
            <a:pPr algn="l">
              <a:lnSpc>
                <a:spcPts val="3899"/>
              </a:lnSpc>
            </a:pPr>
            <a:endParaRPr lang="en-US" sz="2999">
              <a:solidFill>
                <a:srgbClr val="000000"/>
              </a:solidFill>
              <a:latin typeface="IBM Plex Sans"/>
              <a:ea typeface="IBM Plex Sans"/>
              <a:cs typeface="IBM Plex Sans"/>
              <a:sym typeface="IBM Plex Sans"/>
            </a:endParaRP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Post-Peak Decline: Drop in early 2015 suggests a post-holiday slump or market shifts.</a:t>
            </a:r>
          </a:p>
        </p:txBody>
      </p:sp>
      <p:sp>
        <p:nvSpPr>
          <p:cNvPr id="7" name="TextBox 7"/>
          <p:cNvSpPr txBox="1"/>
          <p:nvPr/>
        </p:nvSpPr>
        <p:spPr>
          <a:xfrm>
            <a:off x="222478" y="221816"/>
            <a:ext cx="17826946" cy="1260730"/>
          </a:xfrm>
          <a:prstGeom prst="rect">
            <a:avLst/>
          </a:prstGeom>
        </p:spPr>
        <p:txBody>
          <a:bodyPr wrap="square"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Level Sales Analysis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21</a:t>
            </a:r>
          </a:p>
        </p:txBody>
      </p:sp>
      <p:sp>
        <p:nvSpPr>
          <p:cNvPr id="3" name="AutoShape 3"/>
          <p:cNvSpPr/>
          <p:nvPr/>
        </p:nvSpPr>
        <p:spPr>
          <a:xfrm>
            <a:off x="0" y="0"/>
            <a:ext cx="18288000" cy="1666947"/>
          </a:xfrm>
          <a:prstGeom prst="rect">
            <a:avLst/>
          </a:prstGeom>
          <a:solidFill>
            <a:srgbClr val="F4F4F4"/>
          </a:solidFill>
        </p:spPr>
      </p:sp>
      <p:sp>
        <p:nvSpPr>
          <p:cNvPr id="4" name="Freeform 4"/>
          <p:cNvSpPr/>
          <p:nvPr/>
        </p:nvSpPr>
        <p:spPr>
          <a:xfrm>
            <a:off x="1455386" y="1666947"/>
            <a:ext cx="15539546" cy="8547537"/>
          </a:xfrm>
          <a:custGeom>
            <a:avLst/>
            <a:gdLst/>
            <a:ahLst/>
            <a:cxnLst/>
            <a:rect l="l" t="t" r="r" b="b"/>
            <a:pathLst>
              <a:path w="15539546" h="8547537">
                <a:moveTo>
                  <a:pt x="0" y="0"/>
                </a:moveTo>
                <a:lnTo>
                  <a:pt x="15539547" y="0"/>
                </a:lnTo>
                <a:lnTo>
                  <a:pt x="15539547" y="8547536"/>
                </a:lnTo>
                <a:lnTo>
                  <a:pt x="0" y="8547536"/>
                </a:lnTo>
                <a:lnTo>
                  <a:pt x="0" y="0"/>
                </a:lnTo>
                <a:close/>
              </a:path>
            </a:pathLst>
          </a:custGeom>
          <a:blipFill>
            <a:blip r:embed="rId2"/>
            <a:stretch>
              <a:fillRect t="-3420" b="-3420"/>
            </a:stretch>
          </a:blipFill>
        </p:spPr>
      </p:sp>
      <p:sp>
        <p:nvSpPr>
          <p:cNvPr id="5" name="TextBox 5"/>
          <p:cNvSpPr txBox="1"/>
          <p:nvPr/>
        </p:nvSpPr>
        <p:spPr>
          <a:xfrm>
            <a:off x="260616" y="239960"/>
            <a:ext cx="17784200" cy="1276828"/>
          </a:xfrm>
          <a:prstGeom prst="rect">
            <a:avLst/>
          </a:prstGeom>
        </p:spPr>
        <p:txBody>
          <a:bodyPr wrap="square"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Launch Sales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21</a:t>
            </a:r>
          </a:p>
        </p:txBody>
      </p:sp>
      <p:sp>
        <p:nvSpPr>
          <p:cNvPr id="3" name="TextBox 3"/>
          <p:cNvSpPr txBox="1"/>
          <p:nvPr/>
        </p:nvSpPr>
        <p:spPr>
          <a:xfrm>
            <a:off x="523875" y="1638372"/>
            <a:ext cx="17516475" cy="8410575"/>
          </a:xfrm>
          <a:prstGeom prst="rect">
            <a:avLst/>
          </a:prstGeom>
        </p:spPr>
        <p:txBody>
          <a:bodyPr lIns="0" tIns="0" rIns="0" bIns="0" rtlCol="0" anchor="t">
            <a:spAutoFit/>
          </a:bodyPr>
          <a:lstStyle/>
          <a:p>
            <a:pPr algn="l">
              <a:lnSpc>
                <a:spcPts val="3900"/>
              </a:lnSpc>
            </a:pPr>
            <a:r>
              <a:rPr lang="en-US" sz="3000">
                <a:solidFill>
                  <a:srgbClr val="000000"/>
                </a:solidFill>
                <a:latin typeface="IBM Plex Sans"/>
                <a:ea typeface="IBM Plex Sans"/>
                <a:cs typeface="IBM Plex Sans"/>
                <a:sym typeface="IBM Plex Sans"/>
              </a:rPr>
              <a:t>Steady increase in monthly orders, peaking in holiday seasons.</a:t>
            </a:r>
          </a:p>
          <a:p>
            <a:pPr algn="l">
              <a:lnSpc>
                <a:spcPts val="3900"/>
              </a:lnSpc>
            </a:pPr>
            <a:r>
              <a:rPr lang="en-US" sz="3000">
                <a:solidFill>
                  <a:srgbClr val="000000"/>
                </a:solidFill>
                <a:latin typeface="IBM Plex Sans"/>
                <a:ea typeface="IBM Plex Sans"/>
                <a:cs typeface="IBM Plex Sans"/>
                <a:sym typeface="IBM Plex Sans"/>
              </a:rPr>
              <a:t>Conversion rates generally between 6.5% to 8.6%, with peaks in early 2015.</a:t>
            </a:r>
          </a:p>
          <a:p>
            <a:pPr algn="l">
              <a:lnSpc>
                <a:spcPts val="3900"/>
              </a:lnSpc>
            </a:pPr>
            <a:r>
              <a:rPr lang="en-US" sz="3000">
                <a:solidFill>
                  <a:srgbClr val="000000"/>
                </a:solidFill>
                <a:latin typeface="IBM Plex Sans Bold"/>
                <a:ea typeface="IBM Plex Sans Bold"/>
                <a:cs typeface="IBM Plex Sans Bold"/>
                <a:sym typeface="IBM Plex Sans Bold"/>
              </a:rPr>
              <a:t>Revenue Trends:</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Monthly revenue shows significant growth, especially during November and December.</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Revenue per session improves steadily, reaching $5.43 by February 2015.</a:t>
            </a:r>
          </a:p>
          <a:p>
            <a:pPr algn="l">
              <a:lnSpc>
                <a:spcPts val="3900"/>
              </a:lnSpc>
            </a:pPr>
            <a:endParaRPr lang="en-US" sz="3000">
              <a:solidFill>
                <a:srgbClr val="000000"/>
              </a:solidFill>
              <a:latin typeface="IBM Plex Sans"/>
              <a:ea typeface="IBM Plex Sans"/>
              <a:cs typeface="IBM Plex Sans"/>
              <a:sym typeface="IBM Plex Sans"/>
            </a:endParaRPr>
          </a:p>
          <a:p>
            <a:pPr algn="l">
              <a:lnSpc>
                <a:spcPts val="3900"/>
              </a:lnSpc>
            </a:pPr>
            <a:r>
              <a:rPr lang="en-US" sz="3000">
                <a:solidFill>
                  <a:srgbClr val="000000"/>
                </a:solidFill>
                <a:latin typeface="IBM Plex Sans Bold"/>
                <a:ea typeface="IBM Plex Sans Bold"/>
                <a:cs typeface="IBM Plex Sans Bold"/>
                <a:sym typeface="IBM Plex Sans Bold"/>
              </a:rPr>
              <a:t>Product Performance:</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The Original Mr. Fuzzy is the top seller, with increasing sales and revenue.</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The Forever Love Bear also performs well.</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Newer products like The Birthday Sugar Panda and The Hudson River Mini Bear show growing sales and contribute significantly to revenue.</a:t>
            </a:r>
          </a:p>
          <a:p>
            <a:pPr algn="l">
              <a:lnSpc>
                <a:spcPts val="3900"/>
              </a:lnSpc>
            </a:pPr>
            <a:endParaRPr lang="en-US" sz="3000">
              <a:solidFill>
                <a:srgbClr val="000000"/>
              </a:solidFill>
              <a:latin typeface="IBM Plex Sans"/>
              <a:ea typeface="IBM Plex Sans"/>
              <a:cs typeface="IBM Plex Sans"/>
              <a:sym typeface="IBM Plex Sans"/>
            </a:endParaRPr>
          </a:p>
          <a:p>
            <a:pPr algn="l">
              <a:lnSpc>
                <a:spcPts val="3900"/>
              </a:lnSpc>
            </a:pPr>
            <a:r>
              <a:rPr lang="en-US" sz="3000">
                <a:solidFill>
                  <a:srgbClr val="000000"/>
                </a:solidFill>
                <a:latin typeface="IBM Plex Sans Bold"/>
                <a:ea typeface="IBM Plex Sans Bold"/>
                <a:cs typeface="IBM Plex Sans Bold"/>
                <a:sym typeface="IBM Plex Sans Bold"/>
              </a:rPr>
              <a:t>New Product Impact:</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Introduction of new products boosts overall sales and market segment capture.</a:t>
            </a:r>
          </a:p>
          <a:p>
            <a:pPr algn="l">
              <a:lnSpc>
                <a:spcPts val="3900"/>
              </a:lnSpc>
            </a:pPr>
            <a:endParaRPr lang="en-US" sz="3000">
              <a:solidFill>
                <a:srgbClr val="000000"/>
              </a:solidFill>
              <a:latin typeface="IBM Plex Sans"/>
              <a:ea typeface="IBM Plex Sans"/>
              <a:cs typeface="IBM Plex Sans"/>
              <a:sym typeface="IBM Plex Sans"/>
            </a:endParaRPr>
          </a:p>
          <a:p>
            <a:pPr algn="l">
              <a:lnSpc>
                <a:spcPts val="3900"/>
              </a:lnSpc>
            </a:pPr>
            <a:r>
              <a:rPr lang="en-US" sz="3000">
                <a:solidFill>
                  <a:srgbClr val="000000"/>
                </a:solidFill>
                <a:latin typeface="IBM Plex Sans Bold"/>
                <a:ea typeface="IBM Plex Sans Bold"/>
                <a:cs typeface="IBM Plex Sans Bold"/>
                <a:sym typeface="IBM Plex Sans Bold"/>
              </a:rPr>
              <a:t>Website Engagement</a:t>
            </a:r>
            <a:r>
              <a:rPr lang="en-US" sz="3000">
                <a:solidFill>
                  <a:srgbClr val="000000"/>
                </a:solidFill>
                <a:latin typeface="IBM Plex Sans"/>
                <a:ea typeface="IBM Plex Sans"/>
                <a:cs typeface="IBM Plex Sans"/>
                <a:sym typeface="IBM Plex Sans"/>
              </a:rPr>
              <a:t>:</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Increasing website sessions correlate with higher order volumes and better revenue per session</a:t>
            </a:r>
          </a:p>
        </p:txBody>
      </p:sp>
      <p:sp>
        <p:nvSpPr>
          <p:cNvPr id="4" name="AutoShape 4"/>
          <p:cNvSpPr/>
          <p:nvPr/>
        </p:nvSpPr>
        <p:spPr>
          <a:xfrm>
            <a:off x="0" y="0"/>
            <a:ext cx="18288000" cy="1666947"/>
          </a:xfrm>
          <a:prstGeom prst="rect">
            <a:avLst/>
          </a:prstGeom>
          <a:solidFill>
            <a:srgbClr val="F4F4F4"/>
          </a:solidFill>
        </p:spPr>
      </p:sp>
      <p:sp>
        <p:nvSpPr>
          <p:cNvPr id="5" name="TextBox 5"/>
          <p:cNvSpPr txBox="1"/>
          <p:nvPr/>
        </p:nvSpPr>
        <p:spPr>
          <a:xfrm>
            <a:off x="1837611" y="141324"/>
            <a:ext cx="14612779"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Launch Sales Analysis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21</a:t>
            </a:r>
          </a:p>
        </p:txBody>
      </p:sp>
      <p:sp>
        <p:nvSpPr>
          <p:cNvPr id="3" name="AutoShape 3"/>
          <p:cNvSpPr/>
          <p:nvPr/>
        </p:nvSpPr>
        <p:spPr>
          <a:xfrm>
            <a:off x="0" y="0"/>
            <a:ext cx="18288000" cy="1666947"/>
          </a:xfrm>
          <a:prstGeom prst="rect">
            <a:avLst/>
          </a:prstGeom>
          <a:solidFill>
            <a:srgbClr val="F4F4F4"/>
          </a:solidFill>
        </p:spPr>
      </p:sp>
      <p:sp>
        <p:nvSpPr>
          <p:cNvPr id="4" name="Freeform 4"/>
          <p:cNvSpPr/>
          <p:nvPr/>
        </p:nvSpPr>
        <p:spPr>
          <a:xfrm>
            <a:off x="1357470" y="1666947"/>
            <a:ext cx="15573059" cy="8689530"/>
          </a:xfrm>
          <a:custGeom>
            <a:avLst/>
            <a:gdLst/>
            <a:ahLst/>
            <a:cxnLst/>
            <a:rect l="l" t="t" r="r" b="b"/>
            <a:pathLst>
              <a:path w="15573059" h="8689530">
                <a:moveTo>
                  <a:pt x="0" y="0"/>
                </a:moveTo>
                <a:lnTo>
                  <a:pt x="15573060" y="0"/>
                </a:lnTo>
                <a:lnTo>
                  <a:pt x="15573060" y="8689530"/>
                </a:lnTo>
                <a:lnTo>
                  <a:pt x="0" y="8689530"/>
                </a:lnTo>
                <a:lnTo>
                  <a:pt x="0" y="0"/>
                </a:lnTo>
                <a:close/>
              </a:path>
            </a:pathLst>
          </a:custGeom>
          <a:blipFill>
            <a:blip r:embed="rId2"/>
            <a:stretch>
              <a:fillRect/>
            </a:stretch>
          </a:blipFill>
        </p:spPr>
      </p:sp>
      <p:sp>
        <p:nvSpPr>
          <p:cNvPr id="5" name="TextBox 5"/>
          <p:cNvSpPr txBox="1"/>
          <p:nvPr/>
        </p:nvSpPr>
        <p:spPr>
          <a:xfrm>
            <a:off x="1837611" y="141324"/>
            <a:ext cx="14612779"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Launch Sales Analysis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21</a:t>
            </a:r>
          </a:p>
        </p:txBody>
      </p:sp>
      <p:sp>
        <p:nvSpPr>
          <p:cNvPr id="3" name="AutoShape 3"/>
          <p:cNvSpPr/>
          <p:nvPr/>
        </p:nvSpPr>
        <p:spPr>
          <a:xfrm>
            <a:off x="0" y="0"/>
            <a:ext cx="18288000" cy="1666947"/>
          </a:xfrm>
          <a:prstGeom prst="rect">
            <a:avLst/>
          </a:prstGeom>
          <a:solidFill>
            <a:srgbClr val="F4F4F4"/>
          </a:solidFill>
        </p:spPr>
      </p:sp>
      <p:sp>
        <p:nvSpPr>
          <p:cNvPr id="4" name="Freeform 4"/>
          <p:cNvSpPr/>
          <p:nvPr/>
        </p:nvSpPr>
        <p:spPr>
          <a:xfrm>
            <a:off x="1791339" y="1713500"/>
            <a:ext cx="15467961" cy="8573500"/>
          </a:xfrm>
          <a:custGeom>
            <a:avLst/>
            <a:gdLst/>
            <a:ahLst/>
            <a:cxnLst/>
            <a:rect l="l" t="t" r="r" b="b"/>
            <a:pathLst>
              <a:path w="15467961" h="8573500">
                <a:moveTo>
                  <a:pt x="0" y="0"/>
                </a:moveTo>
                <a:lnTo>
                  <a:pt x="15467961" y="0"/>
                </a:lnTo>
                <a:lnTo>
                  <a:pt x="15467961" y="8573500"/>
                </a:lnTo>
                <a:lnTo>
                  <a:pt x="0" y="8573500"/>
                </a:lnTo>
                <a:lnTo>
                  <a:pt x="0" y="0"/>
                </a:lnTo>
                <a:close/>
              </a:path>
            </a:pathLst>
          </a:custGeom>
          <a:blipFill>
            <a:blip r:embed="rId2"/>
            <a:stretch>
              <a:fillRect/>
            </a:stretch>
          </a:blipFill>
        </p:spPr>
      </p:sp>
      <p:sp>
        <p:nvSpPr>
          <p:cNvPr id="5" name="TextBox 5"/>
          <p:cNvSpPr txBox="1"/>
          <p:nvPr/>
        </p:nvSpPr>
        <p:spPr>
          <a:xfrm>
            <a:off x="1837611" y="141324"/>
            <a:ext cx="14612779"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Launch Sales Analysis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27211">
            <a:off x="14295600" y="-2005524"/>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422757">
            <a:off x="-3518081" y="6224076"/>
            <a:ext cx="7984799" cy="6068448"/>
          </a:xfrm>
          <a:custGeom>
            <a:avLst/>
            <a:gdLst/>
            <a:ahLst/>
            <a:cxnLst/>
            <a:rect l="l" t="t" r="r" b="b"/>
            <a:pathLst>
              <a:path w="7984799" h="6068448">
                <a:moveTo>
                  <a:pt x="0" y="0"/>
                </a:moveTo>
                <a:lnTo>
                  <a:pt x="7984800" y="0"/>
                </a:lnTo>
                <a:lnTo>
                  <a:pt x="7984800"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383829" y="1844209"/>
            <a:ext cx="14137700" cy="6598582"/>
            <a:chOff x="0" y="0"/>
            <a:chExt cx="18850267" cy="8798110"/>
          </a:xfrm>
        </p:grpSpPr>
        <p:sp>
          <p:nvSpPr>
            <p:cNvPr id="5" name="TextBox 5"/>
            <p:cNvSpPr txBox="1"/>
            <p:nvPr/>
          </p:nvSpPr>
          <p:spPr>
            <a:xfrm>
              <a:off x="0" y="-9536"/>
              <a:ext cx="18850267" cy="16351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Problem Statement</a:t>
              </a:r>
            </a:p>
          </p:txBody>
        </p:sp>
        <p:sp>
          <p:nvSpPr>
            <p:cNvPr id="6" name="TextBox 6"/>
            <p:cNvSpPr txBox="1"/>
            <p:nvPr/>
          </p:nvSpPr>
          <p:spPr>
            <a:xfrm>
              <a:off x="0" y="2216357"/>
              <a:ext cx="18850267" cy="6581775"/>
            </a:xfrm>
            <a:prstGeom prst="rect">
              <a:avLst/>
            </a:prstGeom>
          </p:spPr>
          <p:txBody>
            <a:bodyPr lIns="0" tIns="0" rIns="0" bIns="0" rtlCol="0" anchor="t">
              <a:spAutoFit/>
            </a:bodyPr>
            <a:lstStyle/>
            <a:p>
              <a:pPr marL="647702" lvl="1" indent="-323851"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Primary Challenge: </a:t>
              </a:r>
            </a:p>
            <a:p>
              <a:pPr marL="1295403" lvl="2" indent="-431801" algn="just">
                <a:lnSpc>
                  <a:spcPts val="3900"/>
                </a:lnSpc>
                <a:buFont typeface="Arial"/>
                <a:buChar char="⚬"/>
              </a:pPr>
              <a:r>
                <a:rPr lang="en-US" sz="3000">
                  <a:solidFill>
                    <a:srgbClr val="000000"/>
                  </a:solidFill>
                  <a:latin typeface="IBM Plex Sans"/>
                  <a:ea typeface="IBM Plex Sans"/>
                  <a:cs typeface="IBM Plex Sans"/>
                  <a:sym typeface="IBM Plex Sans"/>
                </a:rPr>
                <a:t>Creating comprehensive dashboards and detailed analysis to aid in securing funding and improving performance.</a:t>
              </a:r>
            </a:p>
            <a:p>
              <a:pPr algn="just">
                <a:lnSpc>
                  <a:spcPts val="3900"/>
                </a:lnSpc>
              </a:pPr>
              <a:endParaRPr lang="en-US" sz="3000">
                <a:solidFill>
                  <a:srgbClr val="000000"/>
                </a:solidFill>
                <a:latin typeface="IBM Plex Sans"/>
                <a:ea typeface="IBM Plex Sans"/>
                <a:cs typeface="IBM Plex Sans"/>
                <a:sym typeface="IBM Plex Sans"/>
              </a:endParaRPr>
            </a:p>
            <a:p>
              <a:pPr marL="647702" lvl="1" indent="-323851" algn="just">
                <a:lnSpc>
                  <a:spcPts val="3900"/>
                </a:lnSpc>
                <a:buFont typeface="Arial"/>
                <a:buChar char="•"/>
              </a:pPr>
              <a:r>
                <a:rPr lang="en-US" sz="3000">
                  <a:solidFill>
                    <a:srgbClr val="000000"/>
                  </a:solidFill>
                  <a:latin typeface="IBM Plex Sans Bold"/>
                  <a:ea typeface="IBM Plex Sans Bold"/>
                  <a:cs typeface="IBM Plex Sans Bold"/>
                  <a:sym typeface="IBM Plex Sans Bold"/>
                </a:rPr>
                <a:t>Specific Needs: </a:t>
              </a:r>
            </a:p>
            <a:p>
              <a:pPr marL="1295403" lvl="2" indent="-431801" algn="just">
                <a:lnSpc>
                  <a:spcPts val="3900"/>
                </a:lnSpc>
                <a:buFont typeface="Arial"/>
                <a:buChar char="⚬"/>
              </a:pPr>
              <a:r>
                <a:rPr lang="en-US" sz="3000">
                  <a:solidFill>
                    <a:srgbClr val="000000"/>
                  </a:solidFill>
                  <a:latin typeface="IBM Plex Sans"/>
                  <a:ea typeface="IBM Plex Sans"/>
                  <a:cs typeface="IBM Plex Sans"/>
                  <a:sym typeface="IBM Plex Sans"/>
                </a:rPr>
                <a:t>Company performance Analysis</a:t>
              </a:r>
            </a:p>
            <a:p>
              <a:pPr marL="1295403" lvl="2" indent="-431801" algn="just">
                <a:lnSpc>
                  <a:spcPts val="3900"/>
                </a:lnSpc>
                <a:buFont typeface="Arial"/>
                <a:buChar char="⚬"/>
              </a:pPr>
              <a:r>
                <a:rPr lang="en-US" sz="3000">
                  <a:solidFill>
                    <a:srgbClr val="000000"/>
                  </a:solidFill>
                  <a:latin typeface="IBM Plex Sans"/>
                  <a:ea typeface="IBM Plex Sans"/>
                  <a:cs typeface="IBM Plex Sans"/>
                  <a:sym typeface="IBM Plex Sans"/>
                </a:rPr>
                <a:t>Traffic Analysis &amp; Website Performance </a:t>
              </a:r>
            </a:p>
            <a:p>
              <a:pPr marL="1295403" lvl="2" indent="-431801" algn="just">
                <a:lnSpc>
                  <a:spcPts val="3900"/>
                </a:lnSpc>
                <a:buFont typeface="Arial"/>
                <a:buChar char="⚬"/>
              </a:pPr>
              <a:r>
                <a:rPr lang="en-US" sz="3000">
                  <a:solidFill>
                    <a:srgbClr val="000000"/>
                  </a:solidFill>
                  <a:latin typeface="IBM Plex Sans"/>
                  <a:ea typeface="IBM Plex Sans"/>
                  <a:cs typeface="IBM Plex Sans"/>
                  <a:sym typeface="IBM Plex Sans"/>
                </a:rPr>
                <a:t>Products Insights </a:t>
              </a:r>
            </a:p>
            <a:p>
              <a:pPr marL="1295403" lvl="2" indent="-431801" algn="just">
                <a:lnSpc>
                  <a:spcPts val="3900"/>
                </a:lnSpc>
                <a:buFont typeface="Arial"/>
                <a:buChar char="⚬"/>
              </a:pPr>
              <a:r>
                <a:rPr lang="en-US" sz="3000">
                  <a:solidFill>
                    <a:srgbClr val="000000"/>
                  </a:solidFill>
                  <a:latin typeface="IBM Plex Sans"/>
                  <a:ea typeface="IBM Plex Sans"/>
                  <a:cs typeface="IBM Plex Sans"/>
                  <a:sym typeface="IBM Plex Sans"/>
                </a:rPr>
                <a:t>Reports for Investor Presentations</a:t>
              </a:r>
            </a:p>
            <a:p>
              <a:pPr algn="just">
                <a:lnSpc>
                  <a:spcPts val="3900"/>
                </a:lnSpc>
              </a:pPr>
              <a:endParaRPr lang="en-US" sz="3000">
                <a:solidFill>
                  <a:srgbClr val="000000"/>
                </a:solidFill>
                <a:latin typeface="IBM Plex Sans"/>
                <a:ea typeface="IBM Plex Sans"/>
                <a:cs typeface="IBM Plex Sans"/>
                <a:sym typeface="IBM Plex Sans"/>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5443" y="3217823"/>
            <a:ext cx="17754907" cy="931706"/>
          </a:xfrm>
          <a:custGeom>
            <a:avLst/>
            <a:gdLst/>
            <a:ahLst/>
            <a:cxnLst/>
            <a:rect l="l" t="t" r="r" b="b"/>
            <a:pathLst>
              <a:path w="17754907" h="931706">
                <a:moveTo>
                  <a:pt x="0" y="0"/>
                </a:moveTo>
                <a:lnTo>
                  <a:pt x="17754907" y="0"/>
                </a:lnTo>
                <a:lnTo>
                  <a:pt x="17754907" y="931706"/>
                </a:lnTo>
                <a:lnTo>
                  <a:pt x="0" y="931706"/>
                </a:lnTo>
                <a:lnTo>
                  <a:pt x="0" y="0"/>
                </a:lnTo>
                <a:close/>
              </a:path>
            </a:pathLst>
          </a:custGeom>
          <a:blipFill>
            <a:blip r:embed="rId2"/>
            <a:stretch>
              <a:fillRect/>
            </a:stretch>
          </a:blipFill>
        </p:spPr>
      </p:sp>
      <p:sp>
        <p:nvSpPr>
          <p:cNvPr id="3" name="TextBox 3"/>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22</a:t>
            </a:r>
          </a:p>
        </p:txBody>
      </p:sp>
      <p:sp>
        <p:nvSpPr>
          <p:cNvPr id="4" name="TextBox 4"/>
          <p:cNvSpPr txBox="1"/>
          <p:nvPr/>
        </p:nvSpPr>
        <p:spPr>
          <a:xfrm>
            <a:off x="1307647" y="5124450"/>
            <a:ext cx="16230600" cy="3867150"/>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Since the launch of the Love Bear product, the percentage of clicks from the /products page to the Mr. Fuzzy product page has decreased.</a:t>
            </a: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However, the overall click-through rate for the /products page has increased.</a:t>
            </a: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This suggests that the Love Bear product is generating additional interest in products overall.</a:t>
            </a: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It is recommended that the conversion funnels for each product be investigated individually to better understand how the Love Bear product is impacting customer behavior.</a:t>
            </a:r>
          </a:p>
        </p:txBody>
      </p:sp>
      <p:sp>
        <p:nvSpPr>
          <p:cNvPr id="5" name="AutoShape 5"/>
          <p:cNvSpPr/>
          <p:nvPr/>
        </p:nvSpPr>
        <p:spPr>
          <a:xfrm>
            <a:off x="0" y="0"/>
            <a:ext cx="18288000" cy="1666947"/>
          </a:xfrm>
          <a:prstGeom prst="rect">
            <a:avLst/>
          </a:prstGeom>
          <a:solidFill>
            <a:srgbClr val="F4F4F4"/>
          </a:solidFill>
        </p:spPr>
      </p:sp>
      <p:sp>
        <p:nvSpPr>
          <p:cNvPr id="6" name="TextBox 6"/>
          <p:cNvSpPr txBox="1"/>
          <p:nvPr/>
        </p:nvSpPr>
        <p:spPr>
          <a:xfrm>
            <a:off x="3140095" y="141324"/>
            <a:ext cx="12007810"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Pathing Analysis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63148" y="3663547"/>
            <a:ext cx="10695212" cy="6623453"/>
          </a:xfrm>
          <a:custGeom>
            <a:avLst/>
            <a:gdLst/>
            <a:ahLst/>
            <a:cxnLst/>
            <a:rect l="l" t="t" r="r" b="b"/>
            <a:pathLst>
              <a:path w="10695212" h="6623453">
                <a:moveTo>
                  <a:pt x="0" y="0"/>
                </a:moveTo>
                <a:lnTo>
                  <a:pt x="10695212" y="0"/>
                </a:lnTo>
                <a:lnTo>
                  <a:pt x="10695212" y="6623453"/>
                </a:lnTo>
                <a:lnTo>
                  <a:pt x="0" y="6623453"/>
                </a:lnTo>
                <a:lnTo>
                  <a:pt x="0" y="0"/>
                </a:lnTo>
                <a:close/>
              </a:path>
            </a:pathLst>
          </a:custGeom>
          <a:blipFill>
            <a:blip r:embed="rId2"/>
            <a:stretch>
              <a:fillRect t="-1359" r="-9863" b="-1359"/>
            </a:stretch>
          </a:blipFill>
        </p:spPr>
      </p:sp>
      <p:sp>
        <p:nvSpPr>
          <p:cNvPr id="3" name="TextBox 3"/>
          <p:cNvSpPr txBox="1"/>
          <p:nvPr/>
        </p:nvSpPr>
        <p:spPr>
          <a:xfrm>
            <a:off x="699060" y="1647897"/>
            <a:ext cx="17259300" cy="1924050"/>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Higher Engagement: Both products show increased engagement from product page to cart and shipping stages.</a:t>
            </a: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Opportunities for Improvement: Initial product page click rates are lower; focus on enhancing product page appeal to boost initial engagement.</a:t>
            </a:r>
          </a:p>
        </p:txBody>
      </p:sp>
      <p:sp>
        <p:nvSpPr>
          <p:cNvPr id="4" name="TextBox 4"/>
          <p:cNvSpPr txBox="1"/>
          <p:nvPr/>
        </p:nvSpPr>
        <p:spPr>
          <a:xfrm>
            <a:off x="0" y="3771972"/>
            <a:ext cx="6670871" cy="6429375"/>
          </a:xfrm>
          <a:prstGeom prst="rect">
            <a:avLst/>
          </a:prstGeom>
        </p:spPr>
        <p:txBody>
          <a:bodyPr lIns="0" tIns="0" rIns="0" bIns="0" rtlCol="0" anchor="t">
            <a:spAutoFit/>
          </a:bodyPr>
          <a:lstStyle/>
          <a:p>
            <a:pPr algn="l">
              <a:lnSpc>
                <a:spcPts val="3900"/>
              </a:lnSpc>
              <a:spcBef>
                <a:spcPct val="0"/>
              </a:spcBef>
            </a:pPr>
            <a:r>
              <a:rPr lang="en-US" sz="3000">
                <a:solidFill>
                  <a:srgbClr val="000000"/>
                </a:solidFill>
                <a:latin typeface="IBM Plex Sans Bold"/>
                <a:ea typeface="IBM Plex Sans Bold"/>
                <a:cs typeface="IBM Plex Sans Bold"/>
                <a:sym typeface="IBM Plex Sans Bold"/>
              </a:rPr>
              <a:t>Product Page Click Rate:</a:t>
            </a:r>
          </a:p>
          <a:p>
            <a:pPr algn="l">
              <a:lnSpc>
                <a:spcPts val="3900"/>
              </a:lnSpc>
              <a:spcBef>
                <a:spcPct val="0"/>
              </a:spcBef>
            </a:pPr>
            <a:r>
              <a:rPr lang="en-US" sz="3000">
                <a:solidFill>
                  <a:srgbClr val="000000"/>
                </a:solidFill>
                <a:latin typeface="IBM Plex Sans"/>
                <a:ea typeface="IBM Plex Sans"/>
                <a:cs typeface="IBM Plex Sans"/>
                <a:sym typeface="IBM Plex Sans"/>
              </a:rPr>
              <a:t>"The Forever Love Bear": 0.55</a:t>
            </a:r>
          </a:p>
          <a:p>
            <a:pPr algn="l">
              <a:lnSpc>
                <a:spcPts val="3900"/>
              </a:lnSpc>
              <a:spcBef>
                <a:spcPct val="0"/>
              </a:spcBef>
            </a:pPr>
            <a:r>
              <a:rPr lang="en-US" sz="3000">
                <a:solidFill>
                  <a:srgbClr val="000000"/>
                </a:solidFill>
                <a:latin typeface="IBM Plex Sans"/>
                <a:ea typeface="IBM Plex Sans"/>
                <a:cs typeface="IBM Plex Sans"/>
                <a:sym typeface="IBM Plex Sans"/>
              </a:rPr>
              <a:t>"The Original I’m Fuzzy": 0.44</a:t>
            </a:r>
          </a:p>
          <a:p>
            <a:pPr algn="l">
              <a:lnSpc>
                <a:spcPts val="3900"/>
              </a:lnSpc>
              <a:spcBef>
                <a:spcPct val="0"/>
              </a:spcBef>
            </a:pPr>
            <a:endParaRPr lang="en-US" sz="3000">
              <a:solidFill>
                <a:srgbClr val="000000"/>
              </a:solidFill>
              <a:latin typeface="IBM Plex Sans"/>
              <a:ea typeface="IBM Plex Sans"/>
              <a:cs typeface="IBM Plex Sans"/>
              <a:sym typeface="IBM Plex Sans"/>
            </a:endParaRPr>
          </a:p>
          <a:p>
            <a:pPr algn="l">
              <a:lnSpc>
                <a:spcPts val="3900"/>
              </a:lnSpc>
              <a:spcBef>
                <a:spcPct val="0"/>
              </a:spcBef>
            </a:pPr>
            <a:r>
              <a:rPr lang="en-US" sz="3000">
                <a:solidFill>
                  <a:srgbClr val="000000"/>
                </a:solidFill>
                <a:latin typeface="IBM Plex Sans Bold"/>
                <a:ea typeface="IBM Plex Sans Bold"/>
                <a:cs typeface="IBM Plex Sans Bold"/>
                <a:sym typeface="IBM Plex Sans Bold"/>
              </a:rPr>
              <a:t>Cart Click Rate:</a:t>
            </a:r>
          </a:p>
          <a:p>
            <a:pPr algn="l">
              <a:lnSpc>
                <a:spcPts val="3900"/>
              </a:lnSpc>
              <a:spcBef>
                <a:spcPct val="0"/>
              </a:spcBef>
            </a:pPr>
            <a:r>
              <a:rPr lang="en-US" sz="3000">
                <a:solidFill>
                  <a:srgbClr val="000000"/>
                </a:solidFill>
                <a:latin typeface="IBM Plex Sans"/>
                <a:ea typeface="IBM Plex Sans"/>
                <a:cs typeface="IBM Plex Sans"/>
                <a:sym typeface="IBM Plex Sans"/>
              </a:rPr>
              <a:t>Both products: 0.69</a:t>
            </a:r>
          </a:p>
          <a:p>
            <a:pPr algn="l">
              <a:lnSpc>
                <a:spcPts val="3900"/>
              </a:lnSpc>
              <a:spcBef>
                <a:spcPct val="0"/>
              </a:spcBef>
            </a:pPr>
            <a:endParaRPr lang="en-US" sz="3000">
              <a:solidFill>
                <a:srgbClr val="000000"/>
              </a:solidFill>
              <a:latin typeface="IBM Plex Sans"/>
              <a:ea typeface="IBM Plex Sans"/>
              <a:cs typeface="IBM Plex Sans"/>
              <a:sym typeface="IBM Plex Sans"/>
            </a:endParaRPr>
          </a:p>
          <a:p>
            <a:pPr algn="l">
              <a:lnSpc>
                <a:spcPts val="3900"/>
              </a:lnSpc>
              <a:spcBef>
                <a:spcPct val="0"/>
              </a:spcBef>
            </a:pPr>
            <a:r>
              <a:rPr lang="en-US" sz="3000">
                <a:solidFill>
                  <a:srgbClr val="000000"/>
                </a:solidFill>
                <a:latin typeface="IBM Plex Sans Bold"/>
                <a:ea typeface="IBM Plex Sans Bold"/>
                <a:cs typeface="IBM Plex Sans Bold"/>
                <a:sym typeface="IBM Plex Sans Bold"/>
              </a:rPr>
              <a:t>Shipping Click Rate:</a:t>
            </a:r>
          </a:p>
          <a:p>
            <a:pPr algn="l">
              <a:lnSpc>
                <a:spcPts val="3900"/>
              </a:lnSpc>
              <a:spcBef>
                <a:spcPct val="0"/>
              </a:spcBef>
            </a:pPr>
            <a:r>
              <a:rPr lang="en-US" sz="3000">
                <a:solidFill>
                  <a:srgbClr val="000000"/>
                </a:solidFill>
                <a:latin typeface="IBM Plex Sans"/>
                <a:ea typeface="IBM Plex Sans"/>
                <a:cs typeface="IBM Plex Sans"/>
                <a:sym typeface="IBM Plex Sans"/>
              </a:rPr>
              <a:t>"The Forever Love Bear": 0.81</a:t>
            </a:r>
          </a:p>
          <a:p>
            <a:pPr algn="l">
              <a:lnSpc>
                <a:spcPts val="3900"/>
              </a:lnSpc>
              <a:spcBef>
                <a:spcPct val="0"/>
              </a:spcBef>
            </a:pPr>
            <a:r>
              <a:rPr lang="en-US" sz="3000">
                <a:solidFill>
                  <a:srgbClr val="000000"/>
                </a:solidFill>
                <a:latin typeface="IBM Plex Sans"/>
                <a:ea typeface="IBM Plex Sans"/>
                <a:cs typeface="IBM Plex Sans"/>
                <a:sym typeface="IBM Plex Sans"/>
              </a:rPr>
              <a:t>"The Original I’m Fuzzy": 0.82</a:t>
            </a:r>
          </a:p>
          <a:p>
            <a:pPr algn="l">
              <a:lnSpc>
                <a:spcPts val="3900"/>
              </a:lnSpc>
              <a:spcBef>
                <a:spcPct val="0"/>
              </a:spcBef>
            </a:pPr>
            <a:r>
              <a:rPr lang="en-US" sz="3000">
                <a:solidFill>
                  <a:srgbClr val="000000"/>
                </a:solidFill>
                <a:latin typeface="IBM Plex Sans Bold"/>
                <a:ea typeface="IBM Plex Sans Bold"/>
                <a:cs typeface="IBM Plex Sans Bold"/>
                <a:sym typeface="IBM Plex Sans Bold"/>
              </a:rPr>
              <a:t>Billing Click Rate:</a:t>
            </a:r>
          </a:p>
          <a:p>
            <a:pPr algn="l">
              <a:lnSpc>
                <a:spcPts val="3900"/>
              </a:lnSpc>
              <a:spcBef>
                <a:spcPct val="0"/>
              </a:spcBef>
            </a:pPr>
            <a:r>
              <a:rPr lang="en-US" sz="3000">
                <a:solidFill>
                  <a:srgbClr val="000000"/>
                </a:solidFill>
                <a:latin typeface="IBM Plex Sans"/>
                <a:ea typeface="IBM Plex Sans"/>
                <a:cs typeface="IBM Plex Sans"/>
                <a:sym typeface="IBM Plex Sans"/>
              </a:rPr>
              <a:t>"The Forever Love Bear": 0.62</a:t>
            </a:r>
          </a:p>
          <a:p>
            <a:pPr algn="l">
              <a:lnSpc>
                <a:spcPts val="3900"/>
              </a:lnSpc>
              <a:spcBef>
                <a:spcPct val="0"/>
              </a:spcBef>
            </a:pPr>
            <a:r>
              <a:rPr lang="en-US" sz="3000">
                <a:solidFill>
                  <a:srgbClr val="000000"/>
                </a:solidFill>
                <a:latin typeface="IBM Plex Sans"/>
                <a:ea typeface="IBM Plex Sans"/>
                <a:cs typeface="IBM Plex Sans"/>
                <a:sym typeface="IBM Plex Sans"/>
              </a:rPr>
              <a:t>"The Original I’m Fuzzy": 0.64</a:t>
            </a:r>
          </a:p>
        </p:txBody>
      </p:sp>
      <p:sp>
        <p:nvSpPr>
          <p:cNvPr id="5" name="AutoShape 5"/>
          <p:cNvSpPr/>
          <p:nvPr/>
        </p:nvSpPr>
        <p:spPr>
          <a:xfrm>
            <a:off x="0" y="0"/>
            <a:ext cx="18288000" cy="1666947"/>
          </a:xfrm>
          <a:prstGeom prst="rect">
            <a:avLst/>
          </a:prstGeom>
          <a:solidFill>
            <a:srgbClr val="F4F4F4"/>
          </a:solidFill>
        </p:spPr>
      </p:sp>
      <p:sp>
        <p:nvSpPr>
          <p:cNvPr id="6" name="TextBox 6"/>
          <p:cNvSpPr txBox="1"/>
          <p:nvPr/>
        </p:nvSpPr>
        <p:spPr>
          <a:xfrm>
            <a:off x="991280" y="141324"/>
            <a:ext cx="16674861"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Conversion Funnels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3027" y="2399646"/>
            <a:ext cx="16961946" cy="1122053"/>
          </a:xfrm>
          <a:custGeom>
            <a:avLst/>
            <a:gdLst/>
            <a:ahLst/>
            <a:cxnLst/>
            <a:rect l="l" t="t" r="r" b="b"/>
            <a:pathLst>
              <a:path w="16961946" h="1122053">
                <a:moveTo>
                  <a:pt x="0" y="0"/>
                </a:moveTo>
                <a:lnTo>
                  <a:pt x="16961946" y="0"/>
                </a:lnTo>
                <a:lnTo>
                  <a:pt x="16961946" y="1122053"/>
                </a:lnTo>
                <a:lnTo>
                  <a:pt x="0" y="1122053"/>
                </a:lnTo>
                <a:lnTo>
                  <a:pt x="0" y="0"/>
                </a:lnTo>
                <a:close/>
              </a:path>
            </a:pathLst>
          </a:custGeom>
          <a:blipFill>
            <a:blip r:embed="rId2"/>
            <a:stretch>
              <a:fillRect/>
            </a:stretch>
          </a:blipFill>
        </p:spPr>
      </p:sp>
      <p:sp>
        <p:nvSpPr>
          <p:cNvPr id="3" name="TextBox 3"/>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23</a:t>
            </a:r>
          </a:p>
        </p:txBody>
      </p:sp>
      <p:sp>
        <p:nvSpPr>
          <p:cNvPr id="4" name="TextBox 4"/>
          <p:cNvSpPr txBox="1"/>
          <p:nvPr/>
        </p:nvSpPr>
        <p:spPr>
          <a:xfrm>
            <a:off x="415377" y="4236074"/>
            <a:ext cx="17624973" cy="5810250"/>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Though It’s only been a short time, but the results so far are good.</a:t>
            </a:r>
          </a:p>
          <a:p>
            <a:pPr algn="l">
              <a:lnSpc>
                <a:spcPts val="3899"/>
              </a:lnSpc>
            </a:pPr>
            <a:endParaRPr lang="en-US" sz="2999">
              <a:solidFill>
                <a:srgbClr val="000000"/>
              </a:solidFill>
              <a:latin typeface="IBM Plex Sans"/>
              <a:ea typeface="IBM Plex Sans"/>
              <a:cs typeface="IBM Plex Sans"/>
              <a:sym typeface="IBM Plex Sans"/>
            </a:endParaRP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The click-through rate (CTR) from the /cart page hasn’t gone down, like we were worried it might.</a:t>
            </a:r>
          </a:p>
          <a:p>
            <a:pPr algn="l">
              <a:lnSpc>
                <a:spcPts val="3899"/>
              </a:lnSpc>
            </a:pPr>
            <a:endParaRPr lang="en-US" sz="2999">
              <a:solidFill>
                <a:srgbClr val="000000"/>
              </a:solidFill>
              <a:latin typeface="IBM Plex Sans"/>
              <a:ea typeface="IBM Plex Sans"/>
              <a:cs typeface="IBM Plex Sans"/>
              <a:sym typeface="IBM Plex Sans"/>
            </a:endParaRP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In fact, people are buying more products per order, and the average order value (AOV) and revenue per /cart session have all gone up a little bit.</a:t>
            </a:r>
          </a:p>
          <a:p>
            <a:pPr algn="l">
              <a:lnSpc>
                <a:spcPts val="3899"/>
              </a:lnSpc>
            </a:pPr>
            <a:endParaRPr lang="en-US" sz="2999">
              <a:solidFill>
                <a:srgbClr val="000000"/>
              </a:solidFill>
              <a:latin typeface="IBM Plex Sans"/>
              <a:ea typeface="IBM Plex Sans"/>
              <a:cs typeface="IBM Plex Sans"/>
              <a:sym typeface="IBM Plex Sans"/>
            </a:endParaRP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While the cross sell feature does not appear to be a game changer at this early stage, the trend is positive.</a:t>
            </a:r>
          </a:p>
          <a:p>
            <a:pPr algn="l">
              <a:lnSpc>
                <a:spcPts val="3899"/>
              </a:lnSpc>
            </a:pPr>
            <a:endParaRPr lang="en-US" sz="2999">
              <a:solidFill>
                <a:srgbClr val="000000"/>
              </a:solidFill>
              <a:latin typeface="IBM Plex Sans"/>
              <a:ea typeface="IBM Plex Sans"/>
              <a:cs typeface="IBM Plex Sans"/>
              <a:sym typeface="IBM Plex Sans"/>
            </a:endParaRPr>
          </a:p>
          <a:p>
            <a:pPr marL="647698" lvl="1" indent="-323849" algn="l">
              <a:lnSpc>
                <a:spcPts val="3899"/>
              </a:lnSpc>
              <a:buFont typeface="Arial"/>
              <a:buChar char="•"/>
            </a:pPr>
            <a:r>
              <a:rPr lang="en-US" sz="2999">
                <a:solidFill>
                  <a:srgbClr val="000000"/>
                </a:solidFill>
                <a:latin typeface="IBM Plex Sans"/>
                <a:ea typeface="IBM Plex Sans"/>
                <a:cs typeface="IBM Plex Sans"/>
                <a:sym typeface="IBM Plex Sans"/>
              </a:rPr>
              <a:t>I recommend that we continue to monitor the performance of the feature and make adjustments as needed.</a:t>
            </a:r>
          </a:p>
        </p:txBody>
      </p:sp>
      <p:sp>
        <p:nvSpPr>
          <p:cNvPr id="5" name="AutoShape 5"/>
          <p:cNvSpPr/>
          <p:nvPr/>
        </p:nvSpPr>
        <p:spPr>
          <a:xfrm>
            <a:off x="0" y="0"/>
            <a:ext cx="18288000" cy="1666947"/>
          </a:xfrm>
          <a:prstGeom prst="rect">
            <a:avLst/>
          </a:prstGeom>
          <a:solidFill>
            <a:srgbClr val="F4F4F4"/>
          </a:solidFill>
        </p:spPr>
      </p:sp>
      <p:sp>
        <p:nvSpPr>
          <p:cNvPr id="6" name="TextBox 6"/>
          <p:cNvSpPr txBox="1"/>
          <p:nvPr/>
        </p:nvSpPr>
        <p:spPr>
          <a:xfrm>
            <a:off x="3236775" y="336550"/>
            <a:ext cx="11814450"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Cross-Sell Analysis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225900"/>
            <a:ext cx="9723986" cy="5553524"/>
          </a:xfrm>
          <a:custGeom>
            <a:avLst/>
            <a:gdLst/>
            <a:ahLst/>
            <a:cxnLst/>
            <a:rect l="l" t="t" r="r" b="b"/>
            <a:pathLst>
              <a:path w="9723986" h="5553524">
                <a:moveTo>
                  <a:pt x="0" y="0"/>
                </a:moveTo>
                <a:lnTo>
                  <a:pt x="9723986" y="0"/>
                </a:lnTo>
                <a:lnTo>
                  <a:pt x="9723986" y="5553524"/>
                </a:lnTo>
                <a:lnTo>
                  <a:pt x="0" y="5553524"/>
                </a:lnTo>
                <a:lnTo>
                  <a:pt x="0" y="0"/>
                </a:lnTo>
                <a:close/>
              </a:path>
            </a:pathLst>
          </a:custGeom>
          <a:blipFill>
            <a:blip r:embed="rId2"/>
            <a:stretch>
              <a:fillRect/>
            </a:stretch>
          </a:blipFill>
        </p:spPr>
      </p:sp>
      <p:sp>
        <p:nvSpPr>
          <p:cNvPr id="3" name="AutoShape 3"/>
          <p:cNvSpPr/>
          <p:nvPr/>
        </p:nvSpPr>
        <p:spPr>
          <a:xfrm>
            <a:off x="0" y="0"/>
            <a:ext cx="18288000" cy="1666947"/>
          </a:xfrm>
          <a:prstGeom prst="rect">
            <a:avLst/>
          </a:prstGeom>
          <a:solidFill>
            <a:srgbClr val="F4F4F4"/>
          </a:solidFill>
        </p:spPr>
      </p:sp>
      <p:sp>
        <p:nvSpPr>
          <p:cNvPr id="4" name="TextBox 4"/>
          <p:cNvSpPr txBox="1"/>
          <p:nvPr/>
        </p:nvSpPr>
        <p:spPr>
          <a:xfrm>
            <a:off x="257884" y="141324"/>
            <a:ext cx="17772232"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Refund Rate Analysis</a:t>
            </a:r>
          </a:p>
        </p:txBody>
      </p:sp>
      <p:sp>
        <p:nvSpPr>
          <p:cNvPr id="5" name="TextBox 5"/>
          <p:cNvSpPr txBox="1"/>
          <p:nvPr/>
        </p:nvSpPr>
        <p:spPr>
          <a:xfrm>
            <a:off x="9515694" y="3478220"/>
            <a:ext cx="8270217" cy="5438775"/>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"The Original Mr. Fuzzy" has the highest sales volume with 24,226 units sold, but it also has a relatively high refund rate at 5.11%. This could indicate that while the product is popular, there may be some quality or satisfaction issues.</a:t>
            </a:r>
          </a:p>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"The Birthday Sugar Panda" has a lower sales volume (4,985 units) compared to "The Original Mr. Fuzzy," but it has the highest refund rate. This suggests a higher dissatisfaction rate among its buyers.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666947"/>
          </a:xfrm>
          <a:prstGeom prst="rect">
            <a:avLst/>
          </a:prstGeom>
          <a:solidFill>
            <a:srgbClr val="F4F4F4"/>
          </a:solidFill>
        </p:spPr>
      </p:sp>
      <p:sp>
        <p:nvSpPr>
          <p:cNvPr id="3" name="TextBox 3"/>
          <p:cNvSpPr txBox="1"/>
          <p:nvPr/>
        </p:nvSpPr>
        <p:spPr>
          <a:xfrm>
            <a:off x="257884" y="141324"/>
            <a:ext cx="17772232"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Product Refund Rate Analysis</a:t>
            </a:r>
          </a:p>
        </p:txBody>
      </p:sp>
      <p:sp>
        <p:nvSpPr>
          <p:cNvPr id="4" name="TextBox 4"/>
          <p:cNvSpPr txBox="1"/>
          <p:nvPr/>
        </p:nvSpPr>
        <p:spPr>
          <a:xfrm>
            <a:off x="9144000" y="5114925"/>
            <a:ext cx="7690917" cy="2466975"/>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000000"/>
                </a:solidFill>
                <a:latin typeface="IBM Plex Sans"/>
                <a:ea typeface="IBM Plex Sans"/>
                <a:cs typeface="IBM Plex Sans"/>
                <a:sym typeface="IBM Plex Sans"/>
              </a:rPr>
              <a:t> "The Birthday Sugar Panda" having the highest refund rate at 6.04%, followed by "The Original Mr. Fuzzy" at 5.11%, "The Forever Love Bear" at 2.23%, and "The Hudson River Mini bear" at 1.28%.</a:t>
            </a:r>
          </a:p>
        </p:txBody>
      </p:sp>
      <p:sp>
        <p:nvSpPr>
          <p:cNvPr id="5" name="Freeform 5"/>
          <p:cNvSpPr/>
          <p:nvPr/>
        </p:nvSpPr>
        <p:spPr>
          <a:xfrm>
            <a:off x="662393" y="3361729"/>
            <a:ext cx="7937262" cy="6001942"/>
          </a:xfrm>
          <a:custGeom>
            <a:avLst/>
            <a:gdLst/>
            <a:ahLst/>
            <a:cxnLst/>
            <a:rect l="l" t="t" r="r" b="b"/>
            <a:pathLst>
              <a:path w="7937262" h="6001942">
                <a:moveTo>
                  <a:pt x="0" y="0"/>
                </a:moveTo>
                <a:lnTo>
                  <a:pt x="7937262" y="0"/>
                </a:lnTo>
                <a:lnTo>
                  <a:pt x="7937262" y="6001942"/>
                </a:lnTo>
                <a:lnTo>
                  <a:pt x="0" y="6001942"/>
                </a:lnTo>
                <a:lnTo>
                  <a:pt x="0" y="0"/>
                </a:lnTo>
                <a:close/>
              </a:path>
            </a:pathLst>
          </a:custGeom>
          <a:blipFill>
            <a:blip r:embed="rId2"/>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567720"/>
            <a:ext cx="16627084" cy="1927062"/>
          </a:xfrm>
          <a:custGeom>
            <a:avLst/>
            <a:gdLst/>
            <a:ahLst/>
            <a:cxnLst/>
            <a:rect l="l" t="t" r="r" b="b"/>
            <a:pathLst>
              <a:path w="16627084" h="1927062">
                <a:moveTo>
                  <a:pt x="0" y="0"/>
                </a:moveTo>
                <a:lnTo>
                  <a:pt x="16627084" y="0"/>
                </a:lnTo>
                <a:lnTo>
                  <a:pt x="16627084" y="1927062"/>
                </a:lnTo>
                <a:lnTo>
                  <a:pt x="0" y="1927062"/>
                </a:lnTo>
                <a:lnTo>
                  <a:pt x="0" y="0"/>
                </a:lnTo>
                <a:close/>
              </a:path>
            </a:pathLst>
          </a:custGeom>
          <a:blipFill>
            <a:blip r:embed="rId2"/>
            <a:stretch>
              <a:fillRect/>
            </a:stretch>
          </a:blipFill>
        </p:spPr>
      </p:sp>
      <p:sp>
        <p:nvSpPr>
          <p:cNvPr id="3" name="TextBox 3"/>
          <p:cNvSpPr txBox="1"/>
          <p:nvPr/>
        </p:nvSpPr>
        <p:spPr>
          <a:xfrm>
            <a:off x="17811750" y="-6033"/>
            <a:ext cx="457200" cy="466725"/>
          </a:xfrm>
          <a:prstGeom prst="rect">
            <a:avLst/>
          </a:prstGeom>
        </p:spPr>
        <p:txBody>
          <a:bodyPr lIns="0" tIns="0" rIns="0" bIns="0" rtlCol="0" anchor="t">
            <a:spAutoFit/>
          </a:bodyPr>
          <a:lstStyle/>
          <a:p>
            <a:pPr algn="ctr">
              <a:lnSpc>
                <a:spcPts val="3899"/>
              </a:lnSpc>
              <a:spcBef>
                <a:spcPct val="0"/>
              </a:spcBef>
            </a:pPr>
            <a:r>
              <a:rPr lang="en-US" sz="2999">
                <a:solidFill>
                  <a:srgbClr val="000000"/>
                </a:solidFill>
                <a:latin typeface="IBM Plex Sans"/>
                <a:ea typeface="IBM Plex Sans"/>
                <a:cs typeface="IBM Plex Sans"/>
                <a:sym typeface="IBM Plex Sans"/>
              </a:rPr>
              <a:t>25</a:t>
            </a:r>
          </a:p>
        </p:txBody>
      </p:sp>
      <p:sp>
        <p:nvSpPr>
          <p:cNvPr id="4" name="TextBox 4"/>
          <p:cNvSpPr txBox="1"/>
          <p:nvPr/>
        </p:nvSpPr>
        <p:spPr>
          <a:xfrm>
            <a:off x="230804" y="3808060"/>
            <a:ext cx="18057196" cy="5934075"/>
          </a:xfrm>
          <a:prstGeom prst="rect">
            <a:avLst/>
          </a:prstGeom>
        </p:spPr>
        <p:txBody>
          <a:bodyPr lIns="0" tIns="0" rIns="0" bIns="0" rtlCol="0" anchor="t">
            <a:spAutoFit/>
          </a:bodyPr>
          <a:lstStyle/>
          <a:p>
            <a:pPr algn="l">
              <a:lnSpc>
                <a:spcPts val="3900"/>
              </a:lnSpc>
              <a:spcBef>
                <a:spcPct val="0"/>
              </a:spcBef>
            </a:pPr>
            <a:r>
              <a:rPr lang="en-US" sz="3000">
                <a:solidFill>
                  <a:srgbClr val="000000"/>
                </a:solidFill>
                <a:latin typeface="IBM Plex Sans Bold"/>
                <a:ea typeface="IBM Plex Sans Bold"/>
                <a:cs typeface="IBM Plex Sans Bold"/>
                <a:sym typeface="IBM Plex Sans Bold"/>
              </a:rPr>
              <a:t>Decrease in Total Orders and Sessions:</a:t>
            </a:r>
          </a:p>
          <a:p>
            <a:pPr algn="l">
              <a:lnSpc>
                <a:spcPts val="3900"/>
              </a:lnSpc>
              <a:spcBef>
                <a:spcPct val="0"/>
              </a:spcBef>
            </a:pPr>
            <a:r>
              <a:rPr lang="en-US" sz="3000">
                <a:solidFill>
                  <a:srgbClr val="000000"/>
                </a:solidFill>
                <a:latin typeface="IBM Plex Sans"/>
                <a:ea typeface="IBM Plex Sans"/>
                <a:cs typeface="IBM Plex Sans"/>
                <a:sym typeface="IBM Plex Sans"/>
              </a:rPr>
              <a:t>There was a reduction in traffic and order volume post-launch.</a:t>
            </a:r>
          </a:p>
          <a:p>
            <a:pPr algn="l">
              <a:lnSpc>
                <a:spcPts val="3900"/>
              </a:lnSpc>
              <a:spcBef>
                <a:spcPct val="0"/>
              </a:spcBef>
            </a:pPr>
            <a:endParaRPr lang="en-US" sz="3000">
              <a:solidFill>
                <a:srgbClr val="000000"/>
              </a:solidFill>
              <a:latin typeface="IBM Plex Sans"/>
              <a:ea typeface="IBM Plex Sans"/>
              <a:cs typeface="IBM Plex Sans"/>
              <a:sym typeface="IBM Plex Sans"/>
            </a:endParaRPr>
          </a:p>
          <a:p>
            <a:pPr algn="l">
              <a:lnSpc>
                <a:spcPts val="3900"/>
              </a:lnSpc>
              <a:spcBef>
                <a:spcPct val="0"/>
              </a:spcBef>
            </a:pPr>
            <a:r>
              <a:rPr lang="en-US" sz="3000">
                <a:solidFill>
                  <a:srgbClr val="000000"/>
                </a:solidFill>
                <a:latin typeface="IBM Plex Sans Bold"/>
                <a:ea typeface="IBM Plex Sans Bold"/>
                <a:cs typeface="IBM Plex Sans Bold"/>
                <a:sym typeface="IBM Plex Sans Bold"/>
              </a:rPr>
              <a:t>Increase in Conversion Rate:</a:t>
            </a:r>
          </a:p>
          <a:p>
            <a:pPr algn="l">
              <a:lnSpc>
                <a:spcPts val="3900"/>
              </a:lnSpc>
              <a:spcBef>
                <a:spcPct val="0"/>
              </a:spcBef>
            </a:pPr>
            <a:r>
              <a:rPr lang="en-US" sz="3000">
                <a:solidFill>
                  <a:srgbClr val="000000"/>
                </a:solidFill>
                <a:latin typeface="IBM Plex Sans"/>
                <a:ea typeface="IBM Plex Sans"/>
                <a:cs typeface="IBM Plex Sans"/>
                <a:sym typeface="IBM Plex Sans"/>
              </a:rPr>
              <a:t>Conversion rate improved from 6.08% to 7.02%, indicating more effective visitor-to-customer conversion.</a:t>
            </a:r>
          </a:p>
          <a:p>
            <a:pPr algn="l">
              <a:lnSpc>
                <a:spcPts val="3900"/>
              </a:lnSpc>
              <a:spcBef>
                <a:spcPct val="0"/>
              </a:spcBef>
            </a:pPr>
            <a:endParaRPr lang="en-US" sz="3000">
              <a:solidFill>
                <a:srgbClr val="000000"/>
              </a:solidFill>
              <a:latin typeface="IBM Plex Sans"/>
              <a:ea typeface="IBM Plex Sans"/>
              <a:cs typeface="IBM Plex Sans"/>
              <a:sym typeface="IBM Plex Sans"/>
            </a:endParaRPr>
          </a:p>
          <a:p>
            <a:pPr algn="l">
              <a:lnSpc>
                <a:spcPts val="3900"/>
              </a:lnSpc>
              <a:spcBef>
                <a:spcPct val="0"/>
              </a:spcBef>
            </a:pPr>
            <a:r>
              <a:rPr lang="en-US" sz="3000">
                <a:solidFill>
                  <a:srgbClr val="000000"/>
                </a:solidFill>
                <a:latin typeface="IBM Plex Sans Bold"/>
                <a:ea typeface="IBM Plex Sans Bold"/>
                <a:cs typeface="IBM Plex Sans Bold"/>
                <a:sym typeface="IBM Plex Sans Bold"/>
              </a:rPr>
              <a:t>Increase in Average Order Value:</a:t>
            </a:r>
          </a:p>
          <a:p>
            <a:pPr algn="l">
              <a:lnSpc>
                <a:spcPts val="3900"/>
              </a:lnSpc>
              <a:spcBef>
                <a:spcPct val="0"/>
              </a:spcBef>
            </a:pPr>
            <a:r>
              <a:rPr lang="en-US" sz="3000">
                <a:solidFill>
                  <a:srgbClr val="000000"/>
                </a:solidFill>
                <a:latin typeface="IBM Plex Sans"/>
                <a:ea typeface="IBM Plex Sans"/>
                <a:cs typeface="IBM Plex Sans"/>
                <a:sym typeface="IBM Plex Sans"/>
              </a:rPr>
              <a:t>AOV rose from $56.70 to $61.78, suggesting higher spending per order.</a:t>
            </a:r>
          </a:p>
          <a:p>
            <a:pPr algn="l">
              <a:lnSpc>
                <a:spcPts val="3900"/>
              </a:lnSpc>
              <a:spcBef>
                <a:spcPct val="0"/>
              </a:spcBef>
            </a:pPr>
            <a:endParaRPr lang="en-US" sz="3000">
              <a:solidFill>
                <a:srgbClr val="000000"/>
              </a:solidFill>
              <a:latin typeface="IBM Plex Sans"/>
              <a:ea typeface="IBM Plex Sans"/>
              <a:cs typeface="IBM Plex Sans"/>
              <a:sym typeface="IBM Plex Sans"/>
            </a:endParaRPr>
          </a:p>
          <a:p>
            <a:pPr algn="l">
              <a:lnSpc>
                <a:spcPts val="3900"/>
              </a:lnSpc>
              <a:spcBef>
                <a:spcPct val="0"/>
              </a:spcBef>
            </a:pPr>
            <a:r>
              <a:rPr lang="en-US" sz="3000">
                <a:solidFill>
                  <a:srgbClr val="000000"/>
                </a:solidFill>
                <a:latin typeface="IBM Plex Sans Bold"/>
                <a:ea typeface="IBM Plex Sans Bold"/>
                <a:cs typeface="IBM Plex Sans Bold"/>
                <a:sym typeface="IBM Plex Sans Bold"/>
              </a:rPr>
              <a:t>Increase in Revenue per Session:</a:t>
            </a:r>
          </a:p>
          <a:p>
            <a:pPr algn="l">
              <a:lnSpc>
                <a:spcPts val="3900"/>
              </a:lnSpc>
              <a:spcBef>
                <a:spcPct val="0"/>
              </a:spcBef>
            </a:pPr>
            <a:r>
              <a:rPr lang="en-US" sz="3000">
                <a:solidFill>
                  <a:srgbClr val="000000"/>
                </a:solidFill>
                <a:latin typeface="IBM Plex Sans"/>
                <a:ea typeface="IBM Plex Sans"/>
                <a:cs typeface="IBM Plex Sans"/>
                <a:sym typeface="IBM Plex Sans"/>
              </a:rPr>
              <a:t>Revenue per session increased from $3.61 to $4.87, reflecting better revenue efficiency.</a:t>
            </a:r>
          </a:p>
        </p:txBody>
      </p:sp>
      <p:sp>
        <p:nvSpPr>
          <p:cNvPr id="5" name="AutoShape 5"/>
          <p:cNvSpPr/>
          <p:nvPr/>
        </p:nvSpPr>
        <p:spPr>
          <a:xfrm>
            <a:off x="0" y="0"/>
            <a:ext cx="18288000" cy="1666947"/>
          </a:xfrm>
          <a:prstGeom prst="rect">
            <a:avLst/>
          </a:prstGeom>
          <a:solidFill>
            <a:srgbClr val="F4F4F4"/>
          </a:solidFill>
        </p:spPr>
      </p:sp>
      <p:sp>
        <p:nvSpPr>
          <p:cNvPr id="6" name="TextBox 6"/>
          <p:cNvSpPr txBox="1"/>
          <p:nvPr/>
        </p:nvSpPr>
        <p:spPr>
          <a:xfrm>
            <a:off x="785352" y="141324"/>
            <a:ext cx="16717296" cy="1298575"/>
          </a:xfrm>
          <a:prstGeom prst="rect">
            <a:avLst/>
          </a:prstGeom>
        </p:spPr>
        <p:txBody>
          <a:bodyPr lIns="0" tIns="0" rIns="0" bIns="0" rtlCol="0" anchor="t">
            <a:spAutoFit/>
          </a:bodyPr>
          <a:lstStyle/>
          <a:p>
            <a:pPr algn="ctr">
              <a:lnSpc>
                <a:spcPts val="10400"/>
              </a:lnSpc>
              <a:spcBef>
                <a:spcPct val="0"/>
              </a:spcBef>
            </a:pPr>
            <a:r>
              <a:rPr lang="en-US" sz="8000">
                <a:solidFill>
                  <a:srgbClr val="000000"/>
                </a:solidFill>
                <a:latin typeface="IBM Plex Sans Bold"/>
                <a:ea typeface="IBM Plex Sans Bold"/>
                <a:cs typeface="IBM Plex Sans Bold"/>
                <a:sym typeface="IBM Plex Sans Bold"/>
              </a:rPr>
              <a:t>Portfolio Expansion Analysis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453"/>
            <a:ext cx="18288000" cy="2038494"/>
          </a:xfrm>
          <a:prstGeom prst="rect">
            <a:avLst/>
          </a:prstGeom>
          <a:solidFill>
            <a:srgbClr val="F4F4F4"/>
          </a:solidFill>
        </p:spPr>
      </p:sp>
      <p:sp>
        <p:nvSpPr>
          <p:cNvPr id="3" name="TextBox 3"/>
          <p:cNvSpPr txBox="1"/>
          <p:nvPr/>
        </p:nvSpPr>
        <p:spPr>
          <a:xfrm>
            <a:off x="2292548" y="222250"/>
            <a:ext cx="13702903" cy="1377949"/>
          </a:xfrm>
          <a:prstGeom prst="rect">
            <a:avLst/>
          </a:prstGeom>
        </p:spPr>
        <p:txBody>
          <a:bodyPr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 Analyzing Repeat Behaviour</a:t>
            </a:r>
          </a:p>
        </p:txBody>
      </p:sp>
      <p:sp>
        <p:nvSpPr>
          <p:cNvPr id="4" name="TextBox 4"/>
          <p:cNvSpPr txBox="1"/>
          <p:nvPr/>
        </p:nvSpPr>
        <p:spPr>
          <a:xfrm>
            <a:off x="1304597" y="2637879"/>
            <a:ext cx="6646021" cy="5848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Minimum time between first and second session for repeat user is </a:t>
            </a:r>
            <a:r>
              <a:rPr lang="en-US" sz="3000">
                <a:solidFill>
                  <a:srgbClr val="000000"/>
                </a:solidFill>
                <a:latin typeface="IBM Plex Sans Bold"/>
                <a:ea typeface="IBM Plex Sans Bold"/>
                <a:cs typeface="IBM Plex Sans Bold"/>
                <a:sym typeface="IBM Plex Sans Bold"/>
              </a:rPr>
              <a:t>12 hours</a:t>
            </a:r>
          </a:p>
          <a:p>
            <a:pPr algn="l">
              <a:lnSpc>
                <a:spcPts val="4200"/>
              </a:lnSpc>
            </a:pPr>
            <a:endParaRPr lang="en-US" sz="3000">
              <a:solidFill>
                <a:srgbClr val="000000"/>
              </a:solidFill>
              <a:latin typeface="IBM Plex Sans Bold"/>
              <a:ea typeface="IBM Plex Sans Bold"/>
              <a:cs typeface="IBM Plex Sans Bold"/>
              <a:sym typeface="IBM Plex Sans Bold"/>
            </a:endParaRP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Maximum time between first and second session for repeat user is  </a:t>
            </a:r>
            <a:r>
              <a:rPr lang="en-US" sz="3000">
                <a:solidFill>
                  <a:srgbClr val="000000"/>
                </a:solidFill>
                <a:latin typeface="IBM Plex Sans Bold"/>
                <a:ea typeface="IBM Plex Sans Bold"/>
                <a:cs typeface="IBM Plex Sans Bold"/>
                <a:sym typeface="IBM Plex Sans Bold"/>
              </a:rPr>
              <a:t>68 days</a:t>
            </a:r>
          </a:p>
          <a:p>
            <a:pPr algn="l">
              <a:lnSpc>
                <a:spcPts val="4200"/>
              </a:lnSpc>
            </a:pPr>
            <a:endParaRPr lang="en-US" sz="3000">
              <a:solidFill>
                <a:srgbClr val="000000"/>
              </a:solidFill>
              <a:latin typeface="IBM Plex Sans Bold"/>
              <a:ea typeface="IBM Plex Sans Bold"/>
              <a:cs typeface="IBM Plex Sans Bold"/>
              <a:sym typeface="IBM Plex Sans Bold"/>
            </a:endParaRP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Average time between first and second session for repeat user is </a:t>
            </a:r>
            <a:r>
              <a:rPr lang="en-US" sz="3000">
                <a:solidFill>
                  <a:srgbClr val="000000"/>
                </a:solidFill>
                <a:latin typeface="IBM Plex Sans Bold"/>
                <a:ea typeface="IBM Plex Sans Bold"/>
                <a:cs typeface="IBM Plex Sans Bold"/>
                <a:sym typeface="IBM Plex Sans Bold"/>
              </a:rPr>
              <a:t>23 days</a:t>
            </a:r>
          </a:p>
        </p:txBody>
      </p:sp>
      <p:sp>
        <p:nvSpPr>
          <p:cNvPr id="5" name="Freeform 5"/>
          <p:cNvSpPr/>
          <p:nvPr/>
        </p:nvSpPr>
        <p:spPr>
          <a:xfrm>
            <a:off x="10371893" y="2047947"/>
            <a:ext cx="5626554" cy="2707338"/>
          </a:xfrm>
          <a:custGeom>
            <a:avLst/>
            <a:gdLst/>
            <a:ahLst/>
            <a:cxnLst/>
            <a:rect l="l" t="t" r="r" b="b"/>
            <a:pathLst>
              <a:path w="5626554" h="2707338">
                <a:moveTo>
                  <a:pt x="0" y="0"/>
                </a:moveTo>
                <a:lnTo>
                  <a:pt x="5626555" y="0"/>
                </a:lnTo>
                <a:lnTo>
                  <a:pt x="5626555" y="2707338"/>
                </a:lnTo>
                <a:lnTo>
                  <a:pt x="0" y="2707338"/>
                </a:lnTo>
                <a:lnTo>
                  <a:pt x="0" y="0"/>
                </a:lnTo>
                <a:close/>
              </a:path>
            </a:pathLst>
          </a:custGeom>
          <a:blipFill>
            <a:blip r:embed="rId2"/>
            <a:stretch>
              <a:fillRect/>
            </a:stretch>
          </a:blipFill>
        </p:spPr>
      </p:sp>
      <p:sp>
        <p:nvSpPr>
          <p:cNvPr id="6" name="Freeform 6"/>
          <p:cNvSpPr/>
          <p:nvPr/>
        </p:nvSpPr>
        <p:spPr>
          <a:xfrm>
            <a:off x="10398050" y="4755285"/>
            <a:ext cx="5600398" cy="2800199"/>
          </a:xfrm>
          <a:custGeom>
            <a:avLst/>
            <a:gdLst/>
            <a:ahLst/>
            <a:cxnLst/>
            <a:rect l="l" t="t" r="r" b="b"/>
            <a:pathLst>
              <a:path w="5600398" h="2800199">
                <a:moveTo>
                  <a:pt x="0" y="0"/>
                </a:moveTo>
                <a:lnTo>
                  <a:pt x="5600398" y="0"/>
                </a:lnTo>
                <a:lnTo>
                  <a:pt x="5600398" y="2800199"/>
                </a:lnTo>
                <a:lnTo>
                  <a:pt x="0" y="2800199"/>
                </a:lnTo>
                <a:lnTo>
                  <a:pt x="0" y="0"/>
                </a:lnTo>
                <a:close/>
              </a:path>
            </a:pathLst>
          </a:custGeom>
          <a:blipFill>
            <a:blip r:embed="rId3"/>
            <a:stretch>
              <a:fillRect/>
            </a:stretch>
          </a:blipFill>
        </p:spPr>
      </p:sp>
      <p:sp>
        <p:nvSpPr>
          <p:cNvPr id="7" name="Freeform 7"/>
          <p:cNvSpPr/>
          <p:nvPr/>
        </p:nvSpPr>
        <p:spPr>
          <a:xfrm>
            <a:off x="10398050" y="7555484"/>
            <a:ext cx="5600398" cy="2615164"/>
          </a:xfrm>
          <a:custGeom>
            <a:avLst/>
            <a:gdLst/>
            <a:ahLst/>
            <a:cxnLst/>
            <a:rect l="l" t="t" r="r" b="b"/>
            <a:pathLst>
              <a:path w="5600398" h="2615164">
                <a:moveTo>
                  <a:pt x="0" y="0"/>
                </a:moveTo>
                <a:lnTo>
                  <a:pt x="5600398" y="0"/>
                </a:lnTo>
                <a:lnTo>
                  <a:pt x="5600398" y="2615163"/>
                </a:lnTo>
                <a:lnTo>
                  <a:pt x="0" y="2615163"/>
                </a:lnTo>
                <a:lnTo>
                  <a:pt x="0" y="0"/>
                </a:lnTo>
                <a:close/>
              </a:path>
            </a:pathLst>
          </a:custGeom>
          <a:blipFill>
            <a:blip r:embed="rId4"/>
            <a:stretch>
              <a:fillRect/>
            </a:stretch>
          </a:blipFill>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453"/>
            <a:ext cx="18288000" cy="2038494"/>
          </a:xfrm>
          <a:prstGeom prst="rect">
            <a:avLst/>
          </a:prstGeom>
          <a:solidFill>
            <a:srgbClr val="F4F4F4"/>
          </a:solidFill>
        </p:spPr>
      </p:sp>
      <p:sp>
        <p:nvSpPr>
          <p:cNvPr id="3" name="Freeform 3"/>
          <p:cNvSpPr/>
          <p:nvPr/>
        </p:nvSpPr>
        <p:spPr>
          <a:xfrm>
            <a:off x="0" y="7395579"/>
            <a:ext cx="17590696" cy="1862721"/>
          </a:xfrm>
          <a:custGeom>
            <a:avLst/>
            <a:gdLst/>
            <a:ahLst/>
            <a:cxnLst/>
            <a:rect l="l" t="t" r="r" b="b"/>
            <a:pathLst>
              <a:path w="17590696" h="1862721">
                <a:moveTo>
                  <a:pt x="0" y="0"/>
                </a:moveTo>
                <a:lnTo>
                  <a:pt x="17590696" y="0"/>
                </a:lnTo>
                <a:lnTo>
                  <a:pt x="17590696" y="1862721"/>
                </a:lnTo>
                <a:lnTo>
                  <a:pt x="0" y="1862721"/>
                </a:lnTo>
                <a:lnTo>
                  <a:pt x="0" y="0"/>
                </a:lnTo>
                <a:close/>
              </a:path>
            </a:pathLst>
          </a:custGeom>
          <a:blipFill>
            <a:blip r:embed="rId2"/>
            <a:stretch>
              <a:fillRect/>
            </a:stretch>
          </a:blipFill>
        </p:spPr>
      </p:sp>
      <p:sp>
        <p:nvSpPr>
          <p:cNvPr id="4" name="Freeform 4"/>
          <p:cNvSpPr/>
          <p:nvPr/>
        </p:nvSpPr>
        <p:spPr>
          <a:xfrm>
            <a:off x="7006209" y="2173977"/>
            <a:ext cx="10584487" cy="5095572"/>
          </a:xfrm>
          <a:custGeom>
            <a:avLst/>
            <a:gdLst/>
            <a:ahLst/>
            <a:cxnLst/>
            <a:rect l="l" t="t" r="r" b="b"/>
            <a:pathLst>
              <a:path w="10584487" h="5095572">
                <a:moveTo>
                  <a:pt x="0" y="0"/>
                </a:moveTo>
                <a:lnTo>
                  <a:pt x="10584487" y="0"/>
                </a:lnTo>
                <a:lnTo>
                  <a:pt x="10584487" y="5095572"/>
                </a:lnTo>
                <a:lnTo>
                  <a:pt x="0" y="5095572"/>
                </a:lnTo>
                <a:lnTo>
                  <a:pt x="0" y="0"/>
                </a:lnTo>
                <a:close/>
              </a:path>
            </a:pathLst>
          </a:custGeom>
          <a:blipFill>
            <a:blip r:embed="rId3"/>
            <a:stretch>
              <a:fillRect/>
            </a:stretch>
          </a:blipFill>
        </p:spPr>
      </p:sp>
      <p:sp>
        <p:nvSpPr>
          <p:cNvPr id="5" name="TextBox 5"/>
          <p:cNvSpPr txBox="1"/>
          <p:nvPr/>
        </p:nvSpPr>
        <p:spPr>
          <a:xfrm>
            <a:off x="2160984" y="222250"/>
            <a:ext cx="13966031" cy="1377949"/>
          </a:xfrm>
          <a:prstGeom prst="rect">
            <a:avLst/>
          </a:prstGeom>
        </p:spPr>
        <p:txBody>
          <a:bodyPr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New Vs. Repeat Performance</a:t>
            </a:r>
          </a:p>
        </p:txBody>
      </p:sp>
      <p:sp>
        <p:nvSpPr>
          <p:cNvPr id="6" name="TextBox 6"/>
          <p:cNvSpPr txBox="1"/>
          <p:nvPr/>
        </p:nvSpPr>
        <p:spPr>
          <a:xfrm>
            <a:off x="1028700" y="3834505"/>
            <a:ext cx="5074722" cy="2647950"/>
          </a:xfrm>
          <a:prstGeom prst="rect">
            <a:avLst/>
          </a:prstGeom>
        </p:spPr>
        <p:txBody>
          <a:bodyPr lIns="0" tIns="0" rIns="0" bIns="0" rtlCol="0" anchor="t">
            <a:spAutoFit/>
          </a:bodyPr>
          <a:lstStyle/>
          <a:p>
            <a:pPr algn="just">
              <a:lnSpc>
                <a:spcPts val="4200"/>
              </a:lnSpc>
            </a:pPr>
            <a:r>
              <a:rPr lang="en-US" sz="3000">
                <a:solidFill>
                  <a:srgbClr val="000000"/>
                </a:solidFill>
                <a:latin typeface="IBM Plex Sans Bold"/>
                <a:ea typeface="IBM Plex Sans Bold"/>
                <a:cs typeface="IBM Plex Sans Bold"/>
                <a:sym typeface="IBM Plex Sans Bold"/>
              </a:rPr>
              <a:t>Insight</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Repeat users  came mainly through organic, direct type-in and paid channels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453"/>
            <a:ext cx="18288000" cy="2038494"/>
          </a:xfrm>
          <a:prstGeom prst="rect">
            <a:avLst/>
          </a:prstGeom>
          <a:solidFill>
            <a:srgbClr val="F4F4F4"/>
          </a:solidFill>
        </p:spPr>
      </p:sp>
      <p:sp>
        <p:nvSpPr>
          <p:cNvPr id="3" name="Freeform 3"/>
          <p:cNvSpPr/>
          <p:nvPr/>
        </p:nvSpPr>
        <p:spPr>
          <a:xfrm>
            <a:off x="1441814" y="3778930"/>
            <a:ext cx="6785094" cy="5785970"/>
          </a:xfrm>
          <a:custGeom>
            <a:avLst/>
            <a:gdLst/>
            <a:ahLst/>
            <a:cxnLst/>
            <a:rect l="l" t="t" r="r" b="b"/>
            <a:pathLst>
              <a:path w="6785094" h="5785970">
                <a:moveTo>
                  <a:pt x="0" y="0"/>
                </a:moveTo>
                <a:lnTo>
                  <a:pt x="6785094" y="0"/>
                </a:lnTo>
                <a:lnTo>
                  <a:pt x="6785094" y="5785970"/>
                </a:lnTo>
                <a:lnTo>
                  <a:pt x="0" y="5785970"/>
                </a:lnTo>
                <a:lnTo>
                  <a:pt x="0" y="0"/>
                </a:lnTo>
                <a:close/>
              </a:path>
            </a:pathLst>
          </a:custGeom>
          <a:blipFill>
            <a:blip r:embed="rId2"/>
            <a:stretch>
              <a:fillRect/>
            </a:stretch>
          </a:blipFill>
        </p:spPr>
      </p:sp>
      <p:sp>
        <p:nvSpPr>
          <p:cNvPr id="4" name="Freeform 4"/>
          <p:cNvSpPr/>
          <p:nvPr/>
        </p:nvSpPr>
        <p:spPr>
          <a:xfrm>
            <a:off x="9144000" y="3778930"/>
            <a:ext cx="6765134" cy="5785970"/>
          </a:xfrm>
          <a:custGeom>
            <a:avLst/>
            <a:gdLst/>
            <a:ahLst/>
            <a:cxnLst/>
            <a:rect l="l" t="t" r="r" b="b"/>
            <a:pathLst>
              <a:path w="6765134" h="5785970">
                <a:moveTo>
                  <a:pt x="0" y="0"/>
                </a:moveTo>
                <a:lnTo>
                  <a:pt x="6765134" y="0"/>
                </a:lnTo>
                <a:lnTo>
                  <a:pt x="6765134" y="5785970"/>
                </a:lnTo>
                <a:lnTo>
                  <a:pt x="0" y="5785970"/>
                </a:lnTo>
                <a:lnTo>
                  <a:pt x="0" y="0"/>
                </a:lnTo>
                <a:close/>
              </a:path>
            </a:pathLst>
          </a:custGeom>
          <a:blipFill>
            <a:blip r:embed="rId3"/>
            <a:stretch>
              <a:fillRect/>
            </a:stretch>
          </a:blipFill>
        </p:spPr>
      </p:sp>
      <p:sp>
        <p:nvSpPr>
          <p:cNvPr id="5" name="TextBox 5"/>
          <p:cNvSpPr txBox="1"/>
          <p:nvPr/>
        </p:nvSpPr>
        <p:spPr>
          <a:xfrm>
            <a:off x="417787" y="1946836"/>
            <a:ext cx="16841513"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Repeat sessions generally have higher conversion rates and revenue per session across all sources.</a:t>
            </a:r>
          </a:p>
          <a:p>
            <a:pPr marL="647700" lvl="1" indent="-323850" algn="l">
              <a:lnSpc>
                <a:spcPts val="4200"/>
              </a:lnSpc>
              <a:buFont typeface="Arial"/>
              <a:buChar char="•"/>
            </a:pPr>
            <a:r>
              <a:rPr lang="en-US" sz="3000">
                <a:solidFill>
                  <a:srgbClr val="000000"/>
                </a:solidFill>
                <a:latin typeface="IBM Plex Sans"/>
                <a:ea typeface="IBM Plex Sans"/>
                <a:cs typeface="IBM Plex Sans"/>
                <a:sym typeface="IBM Plex Sans"/>
              </a:rPr>
              <a:t>Bsearch channel has the highest conversion rate 0f 10% for the repeat users.</a:t>
            </a:r>
          </a:p>
        </p:txBody>
      </p:sp>
      <p:sp>
        <p:nvSpPr>
          <p:cNvPr id="6" name="TextBox 6"/>
          <p:cNvSpPr txBox="1"/>
          <p:nvPr/>
        </p:nvSpPr>
        <p:spPr>
          <a:xfrm>
            <a:off x="1355250" y="74930"/>
            <a:ext cx="14588828" cy="1377949"/>
          </a:xfrm>
          <a:prstGeom prst="rect">
            <a:avLst/>
          </a:prstGeom>
        </p:spPr>
        <p:txBody>
          <a:bodyPr lIns="0" tIns="0" rIns="0" bIns="0" rtlCol="0" anchor="t">
            <a:spAutoFit/>
          </a:bodyPr>
          <a:lstStyle/>
          <a:p>
            <a:pPr algn="ctr">
              <a:lnSpc>
                <a:spcPts val="11200"/>
              </a:lnSpc>
            </a:pPr>
            <a:r>
              <a:rPr lang="en-US" sz="8000">
                <a:solidFill>
                  <a:srgbClr val="000000"/>
                </a:solidFill>
                <a:latin typeface="IBM Plex Sans Bold"/>
                <a:ea typeface="IBM Plex Sans Bold"/>
                <a:cs typeface="IBM Plex Sans Bold"/>
                <a:sym typeface="IBM Plex Sans Bold"/>
              </a:rPr>
              <a:t>New s Repeat Channel Pattern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453"/>
            <a:ext cx="18288000" cy="2038494"/>
          </a:xfrm>
          <a:prstGeom prst="rect">
            <a:avLst/>
          </a:prstGeom>
          <a:solidFill>
            <a:srgbClr val="F4F4F4"/>
          </a:solidFill>
        </p:spPr>
      </p:sp>
      <p:sp>
        <p:nvSpPr>
          <p:cNvPr id="3" name="Freeform 3"/>
          <p:cNvSpPr/>
          <p:nvPr/>
        </p:nvSpPr>
        <p:spPr>
          <a:xfrm>
            <a:off x="-27344" y="0"/>
            <a:ext cx="18342689" cy="10287000"/>
          </a:xfrm>
          <a:custGeom>
            <a:avLst/>
            <a:gdLst/>
            <a:ahLst/>
            <a:cxnLst/>
            <a:rect l="l" t="t" r="r" b="b"/>
            <a:pathLst>
              <a:path w="18342689" h="10287000">
                <a:moveTo>
                  <a:pt x="0" y="0"/>
                </a:moveTo>
                <a:lnTo>
                  <a:pt x="18342688" y="0"/>
                </a:lnTo>
                <a:lnTo>
                  <a:pt x="18342688" y="10287000"/>
                </a:lnTo>
                <a:lnTo>
                  <a:pt x="0" y="10287000"/>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903754" y="3124387"/>
            <a:ext cx="4480493" cy="5375718"/>
          </a:xfrm>
          <a:custGeom>
            <a:avLst/>
            <a:gdLst/>
            <a:ahLst/>
            <a:cxnLst/>
            <a:rect l="l" t="t" r="r" b="b"/>
            <a:pathLst>
              <a:path w="4480493" h="5375718">
                <a:moveTo>
                  <a:pt x="0" y="0"/>
                </a:moveTo>
                <a:lnTo>
                  <a:pt x="4480492" y="0"/>
                </a:lnTo>
                <a:lnTo>
                  <a:pt x="4480492" y="5375718"/>
                </a:lnTo>
                <a:lnTo>
                  <a:pt x="0" y="5375718"/>
                </a:lnTo>
                <a:lnTo>
                  <a:pt x="0" y="0"/>
                </a:lnTo>
                <a:close/>
              </a:path>
            </a:pathLst>
          </a:custGeom>
          <a:blipFill>
            <a:blip r:embed="rId2"/>
            <a:stretch>
              <a:fillRect t="-1567" r="-22057" b="-1567"/>
            </a:stretch>
          </a:blipFill>
          <a:ln cap="sq">
            <a:noFill/>
            <a:prstDash val="solid"/>
            <a:miter/>
          </a:ln>
        </p:spPr>
      </p:sp>
      <p:sp>
        <p:nvSpPr>
          <p:cNvPr id="3" name="Freeform 3"/>
          <p:cNvSpPr/>
          <p:nvPr/>
        </p:nvSpPr>
        <p:spPr>
          <a:xfrm>
            <a:off x="7601976" y="4097811"/>
            <a:ext cx="515530" cy="446167"/>
          </a:xfrm>
          <a:custGeom>
            <a:avLst/>
            <a:gdLst/>
            <a:ahLst/>
            <a:cxnLst/>
            <a:rect l="l" t="t" r="r" b="b"/>
            <a:pathLst>
              <a:path w="515530" h="446167">
                <a:moveTo>
                  <a:pt x="0" y="0"/>
                </a:moveTo>
                <a:lnTo>
                  <a:pt x="515530" y="0"/>
                </a:lnTo>
                <a:lnTo>
                  <a:pt x="515530" y="446168"/>
                </a:lnTo>
                <a:lnTo>
                  <a:pt x="0" y="4461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929164" y="4102798"/>
            <a:ext cx="589451" cy="436194"/>
          </a:xfrm>
          <a:custGeom>
            <a:avLst/>
            <a:gdLst/>
            <a:ahLst/>
            <a:cxnLst/>
            <a:rect l="l" t="t" r="r" b="b"/>
            <a:pathLst>
              <a:path w="589451" h="436194">
                <a:moveTo>
                  <a:pt x="0" y="0"/>
                </a:moveTo>
                <a:lnTo>
                  <a:pt x="589452" y="0"/>
                </a:lnTo>
                <a:lnTo>
                  <a:pt x="589452" y="436194"/>
                </a:lnTo>
                <a:lnTo>
                  <a:pt x="0" y="4361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656232" y="3124387"/>
            <a:ext cx="4257581" cy="4354314"/>
          </a:xfrm>
          <a:custGeom>
            <a:avLst/>
            <a:gdLst/>
            <a:ahLst/>
            <a:cxnLst/>
            <a:rect l="l" t="t" r="r" b="b"/>
            <a:pathLst>
              <a:path w="4257581" h="4354314">
                <a:moveTo>
                  <a:pt x="0" y="0"/>
                </a:moveTo>
                <a:lnTo>
                  <a:pt x="4257581" y="0"/>
                </a:lnTo>
                <a:lnTo>
                  <a:pt x="4257581" y="4354314"/>
                </a:lnTo>
                <a:lnTo>
                  <a:pt x="0" y="4354314"/>
                </a:lnTo>
                <a:lnTo>
                  <a:pt x="0" y="0"/>
                </a:lnTo>
                <a:close/>
              </a:path>
            </a:pathLst>
          </a:custGeom>
          <a:blipFill>
            <a:blip r:embed="rId7"/>
            <a:stretch>
              <a:fillRect t="-2798" r="-10190" b="-2798"/>
            </a:stretch>
          </a:blipFill>
        </p:spPr>
      </p:sp>
      <p:sp>
        <p:nvSpPr>
          <p:cNvPr id="6" name="Freeform 6"/>
          <p:cNvSpPr/>
          <p:nvPr/>
        </p:nvSpPr>
        <p:spPr>
          <a:xfrm>
            <a:off x="689274" y="1801024"/>
            <a:ext cx="1005281" cy="1007969"/>
          </a:xfrm>
          <a:custGeom>
            <a:avLst/>
            <a:gdLst/>
            <a:ahLst/>
            <a:cxnLst/>
            <a:rect l="l" t="t" r="r" b="b"/>
            <a:pathLst>
              <a:path w="1005281" h="1007969">
                <a:moveTo>
                  <a:pt x="0" y="0"/>
                </a:moveTo>
                <a:lnTo>
                  <a:pt x="1005281" y="0"/>
                </a:lnTo>
                <a:lnTo>
                  <a:pt x="1005281" y="1007969"/>
                </a:lnTo>
                <a:lnTo>
                  <a:pt x="0" y="1007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6596695" y="1801024"/>
            <a:ext cx="1005281" cy="1007969"/>
          </a:xfrm>
          <a:custGeom>
            <a:avLst/>
            <a:gdLst/>
            <a:ahLst/>
            <a:cxnLst/>
            <a:rect l="l" t="t" r="r" b="b"/>
            <a:pathLst>
              <a:path w="1005281" h="1007969">
                <a:moveTo>
                  <a:pt x="0" y="0"/>
                </a:moveTo>
                <a:lnTo>
                  <a:pt x="1005281" y="0"/>
                </a:lnTo>
                <a:lnTo>
                  <a:pt x="1005281" y="1007969"/>
                </a:lnTo>
                <a:lnTo>
                  <a:pt x="0" y="1007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12153591" y="1801024"/>
            <a:ext cx="1005281" cy="1007969"/>
          </a:xfrm>
          <a:custGeom>
            <a:avLst/>
            <a:gdLst/>
            <a:ahLst/>
            <a:cxnLst/>
            <a:rect l="l" t="t" r="r" b="b"/>
            <a:pathLst>
              <a:path w="1005281" h="1007969">
                <a:moveTo>
                  <a:pt x="0" y="0"/>
                </a:moveTo>
                <a:lnTo>
                  <a:pt x="1005281" y="0"/>
                </a:lnTo>
                <a:lnTo>
                  <a:pt x="1005281" y="1007969"/>
                </a:lnTo>
                <a:lnTo>
                  <a:pt x="0" y="10079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689274" y="3124387"/>
            <a:ext cx="4778458" cy="5305737"/>
          </a:xfrm>
          <a:custGeom>
            <a:avLst/>
            <a:gdLst/>
            <a:ahLst/>
            <a:cxnLst/>
            <a:rect l="l" t="t" r="r" b="b"/>
            <a:pathLst>
              <a:path w="4778458" h="5305737">
                <a:moveTo>
                  <a:pt x="0" y="0"/>
                </a:moveTo>
                <a:lnTo>
                  <a:pt x="4778458" y="0"/>
                </a:lnTo>
                <a:lnTo>
                  <a:pt x="4778458" y="5305736"/>
                </a:lnTo>
                <a:lnTo>
                  <a:pt x="0" y="5305736"/>
                </a:lnTo>
                <a:lnTo>
                  <a:pt x="0" y="0"/>
                </a:lnTo>
                <a:close/>
              </a:path>
            </a:pathLst>
          </a:custGeom>
          <a:blipFill>
            <a:blip r:embed="rId10"/>
            <a:stretch>
              <a:fillRect/>
            </a:stretch>
          </a:blipFill>
        </p:spPr>
      </p:sp>
      <p:sp>
        <p:nvSpPr>
          <p:cNvPr id="10" name="TextBox 10"/>
          <p:cNvSpPr txBox="1"/>
          <p:nvPr/>
        </p:nvSpPr>
        <p:spPr>
          <a:xfrm>
            <a:off x="2802556" y="-9525"/>
            <a:ext cx="10629900" cy="1228725"/>
          </a:xfrm>
          <a:prstGeom prst="rect">
            <a:avLst/>
          </a:prstGeom>
        </p:spPr>
        <p:txBody>
          <a:bodyPr lIns="0" tIns="0" rIns="0" bIns="0" rtlCol="0" anchor="t">
            <a:spAutoFit/>
          </a:bodyPr>
          <a:lstStyle/>
          <a:p>
            <a:pPr marL="0" lvl="0" indent="0" algn="r">
              <a:lnSpc>
                <a:spcPts val="9600"/>
              </a:lnSpc>
              <a:spcBef>
                <a:spcPct val="0"/>
              </a:spcBef>
            </a:pPr>
            <a:r>
              <a:rPr lang="en-US" sz="8000">
                <a:solidFill>
                  <a:srgbClr val="000000"/>
                </a:solidFill>
                <a:latin typeface="IBM Plex Sans Bold"/>
                <a:ea typeface="IBM Plex Sans Bold"/>
                <a:cs typeface="IBM Plex Sans Bold"/>
                <a:sym typeface="IBM Plex Sans Bold"/>
              </a:rPr>
              <a:t>Data Availability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38494"/>
          </a:xfrm>
          <a:prstGeom prst="rect">
            <a:avLst/>
          </a:prstGeom>
          <a:solidFill>
            <a:srgbClr val="F4F4F4"/>
          </a:solidFill>
        </p:spPr>
      </p:sp>
      <p:sp>
        <p:nvSpPr>
          <p:cNvPr id="3" name="Freeform 3"/>
          <p:cNvSpPr/>
          <p:nvPr/>
        </p:nvSpPr>
        <p:spPr>
          <a:xfrm>
            <a:off x="11080606" y="2101126"/>
            <a:ext cx="6733506" cy="5106073"/>
          </a:xfrm>
          <a:custGeom>
            <a:avLst/>
            <a:gdLst/>
            <a:ahLst/>
            <a:cxnLst/>
            <a:rect l="l" t="t" r="r" b="b"/>
            <a:pathLst>
              <a:path w="6733506" h="5106073">
                <a:moveTo>
                  <a:pt x="0" y="0"/>
                </a:moveTo>
                <a:lnTo>
                  <a:pt x="6733506" y="0"/>
                </a:lnTo>
                <a:lnTo>
                  <a:pt x="6733506" y="5106073"/>
                </a:lnTo>
                <a:lnTo>
                  <a:pt x="0" y="5106073"/>
                </a:lnTo>
                <a:lnTo>
                  <a:pt x="0" y="0"/>
                </a:lnTo>
                <a:close/>
              </a:path>
            </a:pathLst>
          </a:custGeom>
          <a:blipFill>
            <a:blip r:embed="rId2"/>
            <a:stretch>
              <a:fillRect/>
            </a:stretch>
          </a:blipFill>
        </p:spPr>
      </p:sp>
      <p:sp>
        <p:nvSpPr>
          <p:cNvPr id="4" name="Freeform 4"/>
          <p:cNvSpPr/>
          <p:nvPr/>
        </p:nvSpPr>
        <p:spPr>
          <a:xfrm>
            <a:off x="208324" y="4827029"/>
            <a:ext cx="7989829" cy="5160894"/>
          </a:xfrm>
          <a:custGeom>
            <a:avLst/>
            <a:gdLst/>
            <a:ahLst/>
            <a:cxnLst/>
            <a:rect l="l" t="t" r="r" b="b"/>
            <a:pathLst>
              <a:path w="7989829" h="5160894">
                <a:moveTo>
                  <a:pt x="0" y="0"/>
                </a:moveTo>
                <a:lnTo>
                  <a:pt x="7989829" y="0"/>
                </a:lnTo>
                <a:lnTo>
                  <a:pt x="7989829" y="5160895"/>
                </a:lnTo>
                <a:lnTo>
                  <a:pt x="0" y="5160895"/>
                </a:lnTo>
                <a:lnTo>
                  <a:pt x="0" y="0"/>
                </a:lnTo>
                <a:close/>
              </a:path>
            </a:pathLst>
          </a:custGeom>
          <a:blipFill>
            <a:blip r:embed="rId3"/>
            <a:stretch>
              <a:fillRect/>
            </a:stretch>
          </a:blipFill>
        </p:spPr>
      </p:sp>
      <p:sp>
        <p:nvSpPr>
          <p:cNvPr id="5" name="TextBox 5"/>
          <p:cNvSpPr txBox="1"/>
          <p:nvPr/>
        </p:nvSpPr>
        <p:spPr>
          <a:xfrm>
            <a:off x="4918774" y="438222"/>
            <a:ext cx="8450453"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User Analysis</a:t>
            </a:r>
          </a:p>
        </p:txBody>
      </p:sp>
      <p:sp>
        <p:nvSpPr>
          <p:cNvPr id="6" name="TextBox 6"/>
          <p:cNvSpPr txBox="1"/>
          <p:nvPr/>
        </p:nvSpPr>
        <p:spPr>
          <a:xfrm>
            <a:off x="0" y="2034451"/>
            <a:ext cx="9144000" cy="2748751"/>
          </a:xfrm>
          <a:prstGeom prst="rect">
            <a:avLst/>
          </a:prstGeom>
        </p:spPr>
        <p:txBody>
          <a:bodyPr lIns="0" tIns="0" rIns="0" bIns="0" rtlCol="0" anchor="t">
            <a:spAutoFit/>
          </a:bodyPr>
          <a:lstStyle/>
          <a:p>
            <a:pPr marL="681478" lvl="1" indent="-340739" algn="l">
              <a:lnSpc>
                <a:spcPts val="4419"/>
              </a:lnSpc>
              <a:buFont typeface="Arial"/>
              <a:buChar char="•"/>
            </a:pPr>
            <a:r>
              <a:rPr lang="en-US" sz="3156">
                <a:solidFill>
                  <a:srgbClr val="000000"/>
                </a:solidFill>
                <a:latin typeface="IBM Plex Sans"/>
                <a:ea typeface="IBM Plex Sans"/>
                <a:cs typeface="IBM Plex Sans"/>
                <a:sym typeface="IBM Plex Sans"/>
              </a:rPr>
              <a:t>Desktop users have a significantly higher conversion rate compared to mobile users. This suggests that desktop users are more likely to complete conversions than mobile users.</a:t>
            </a:r>
          </a:p>
        </p:txBody>
      </p:sp>
      <p:sp>
        <p:nvSpPr>
          <p:cNvPr id="7" name="TextBox 7"/>
          <p:cNvSpPr txBox="1"/>
          <p:nvPr/>
        </p:nvSpPr>
        <p:spPr>
          <a:xfrm>
            <a:off x="10525794" y="7588199"/>
            <a:ext cx="6733506" cy="2114550"/>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A larger proportion of users access the service via desktop, but a significant number of users also access it via mobile.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38494"/>
          </a:xfrm>
          <a:prstGeom prst="rect">
            <a:avLst/>
          </a:prstGeom>
          <a:solidFill>
            <a:srgbClr val="F4F4F4"/>
          </a:solidFill>
        </p:spPr>
      </p:sp>
      <p:sp>
        <p:nvSpPr>
          <p:cNvPr id="3" name="Freeform 3"/>
          <p:cNvSpPr/>
          <p:nvPr/>
        </p:nvSpPr>
        <p:spPr>
          <a:xfrm>
            <a:off x="1248328" y="4506159"/>
            <a:ext cx="7564627" cy="5140819"/>
          </a:xfrm>
          <a:custGeom>
            <a:avLst/>
            <a:gdLst/>
            <a:ahLst/>
            <a:cxnLst/>
            <a:rect l="l" t="t" r="r" b="b"/>
            <a:pathLst>
              <a:path w="7564627" h="5140819">
                <a:moveTo>
                  <a:pt x="0" y="0"/>
                </a:moveTo>
                <a:lnTo>
                  <a:pt x="7564627" y="0"/>
                </a:lnTo>
                <a:lnTo>
                  <a:pt x="7564627" y="5140819"/>
                </a:lnTo>
                <a:lnTo>
                  <a:pt x="0" y="5140819"/>
                </a:lnTo>
                <a:lnTo>
                  <a:pt x="0" y="0"/>
                </a:lnTo>
                <a:close/>
              </a:path>
            </a:pathLst>
          </a:custGeom>
          <a:blipFill>
            <a:blip r:embed="rId2"/>
            <a:stretch>
              <a:fillRect/>
            </a:stretch>
          </a:blipFill>
        </p:spPr>
      </p:sp>
      <p:sp>
        <p:nvSpPr>
          <p:cNvPr id="4" name="Freeform 4"/>
          <p:cNvSpPr/>
          <p:nvPr/>
        </p:nvSpPr>
        <p:spPr>
          <a:xfrm>
            <a:off x="9359275" y="4506159"/>
            <a:ext cx="7900025" cy="4993191"/>
          </a:xfrm>
          <a:custGeom>
            <a:avLst/>
            <a:gdLst/>
            <a:ahLst/>
            <a:cxnLst/>
            <a:rect l="l" t="t" r="r" b="b"/>
            <a:pathLst>
              <a:path w="7900025" h="4993191">
                <a:moveTo>
                  <a:pt x="0" y="0"/>
                </a:moveTo>
                <a:lnTo>
                  <a:pt x="7900025" y="0"/>
                </a:lnTo>
                <a:lnTo>
                  <a:pt x="7900025" y="4993191"/>
                </a:lnTo>
                <a:lnTo>
                  <a:pt x="0" y="4993191"/>
                </a:lnTo>
                <a:lnTo>
                  <a:pt x="0" y="0"/>
                </a:lnTo>
                <a:close/>
              </a:path>
            </a:pathLst>
          </a:custGeom>
          <a:blipFill>
            <a:blip r:embed="rId3"/>
            <a:stretch>
              <a:fillRect/>
            </a:stretch>
          </a:blipFill>
        </p:spPr>
      </p:sp>
      <p:sp>
        <p:nvSpPr>
          <p:cNvPr id="5" name="TextBox 5"/>
          <p:cNvSpPr txBox="1"/>
          <p:nvPr/>
        </p:nvSpPr>
        <p:spPr>
          <a:xfrm>
            <a:off x="5797226" y="438222"/>
            <a:ext cx="6693547"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User Analysis</a:t>
            </a:r>
          </a:p>
        </p:txBody>
      </p:sp>
      <p:sp>
        <p:nvSpPr>
          <p:cNvPr id="6" name="TextBox 6"/>
          <p:cNvSpPr txBox="1"/>
          <p:nvPr/>
        </p:nvSpPr>
        <p:spPr>
          <a:xfrm>
            <a:off x="0" y="2534484"/>
            <a:ext cx="18288000" cy="1047750"/>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00000"/>
                </a:solidFill>
                <a:latin typeface="IBM Plex Sans"/>
                <a:ea typeface="IBM Plex Sans"/>
                <a:cs typeface="IBM Plex Sans"/>
                <a:sym typeface="IBM Plex Sans"/>
              </a:rPr>
              <a:t>The total refund amount is $85.34K, with "The Original Mr. Fuzzy" having 1382 returns. The "nonbrand" UTM campaign leads with 2.2M user IDs; "g_ad1" content is most effective.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2038494"/>
          </a:xfrm>
          <a:prstGeom prst="rect">
            <a:avLst/>
          </a:prstGeom>
          <a:solidFill>
            <a:srgbClr val="F4F4F4"/>
          </a:solidFill>
        </p:spPr>
      </p:sp>
      <p:sp>
        <p:nvSpPr>
          <p:cNvPr id="3" name="Freeform 3"/>
          <p:cNvSpPr/>
          <p:nvPr/>
        </p:nvSpPr>
        <p:spPr>
          <a:xfrm>
            <a:off x="1499693" y="4923782"/>
            <a:ext cx="15288613" cy="5046219"/>
          </a:xfrm>
          <a:custGeom>
            <a:avLst/>
            <a:gdLst/>
            <a:ahLst/>
            <a:cxnLst/>
            <a:rect l="l" t="t" r="r" b="b"/>
            <a:pathLst>
              <a:path w="15288613" h="5046219">
                <a:moveTo>
                  <a:pt x="0" y="0"/>
                </a:moveTo>
                <a:lnTo>
                  <a:pt x="15288614" y="0"/>
                </a:lnTo>
                <a:lnTo>
                  <a:pt x="15288614" y="5046218"/>
                </a:lnTo>
                <a:lnTo>
                  <a:pt x="0" y="5046218"/>
                </a:lnTo>
                <a:lnTo>
                  <a:pt x="0" y="0"/>
                </a:lnTo>
                <a:close/>
              </a:path>
            </a:pathLst>
          </a:custGeom>
          <a:blipFill>
            <a:blip r:embed="rId2"/>
            <a:stretch>
              <a:fillRect t="-1124" b="-1124"/>
            </a:stretch>
          </a:blipFill>
        </p:spPr>
      </p:sp>
      <p:sp>
        <p:nvSpPr>
          <p:cNvPr id="4" name="TextBox 4"/>
          <p:cNvSpPr txBox="1"/>
          <p:nvPr/>
        </p:nvSpPr>
        <p:spPr>
          <a:xfrm>
            <a:off x="5797226" y="438222"/>
            <a:ext cx="6693547"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IBM Plex Sans Bold"/>
                <a:ea typeface="IBM Plex Sans Bold"/>
                <a:cs typeface="IBM Plex Sans Bold"/>
                <a:sym typeface="IBM Plex Sans Bold"/>
              </a:rPr>
              <a:t>User Analysis</a:t>
            </a:r>
          </a:p>
        </p:txBody>
      </p:sp>
      <p:sp>
        <p:nvSpPr>
          <p:cNvPr id="5" name="TextBox 5"/>
          <p:cNvSpPr txBox="1"/>
          <p:nvPr/>
        </p:nvSpPr>
        <p:spPr>
          <a:xfrm>
            <a:off x="351209" y="2244716"/>
            <a:ext cx="17585581" cy="1526540"/>
          </a:xfrm>
          <a:prstGeom prst="rect">
            <a:avLst/>
          </a:prstGeom>
        </p:spPr>
        <p:txBody>
          <a:bodyPr lIns="0" tIns="0" rIns="0" bIns="0" rtlCol="0" anchor="t">
            <a:spAutoFit/>
          </a:bodyPr>
          <a:lstStyle/>
          <a:p>
            <a:pPr marL="626109" lvl="1" indent="-313054" algn="just">
              <a:lnSpc>
                <a:spcPts val="4059"/>
              </a:lnSpc>
              <a:buFont typeface="Arial"/>
              <a:buChar char="•"/>
            </a:pPr>
            <a:r>
              <a:rPr lang="en-US" sz="2899">
                <a:solidFill>
                  <a:srgbClr val="000000"/>
                </a:solidFill>
                <a:latin typeface="IBM Plex Sans"/>
                <a:ea typeface="IBM Plex Sans"/>
                <a:cs typeface="IBM Plex Sans"/>
                <a:sym typeface="IBM Plex Sans"/>
              </a:rPr>
              <a:t>The "gsearch" UTM source leads with 0.32M user IDs, indicating strong traffic from search engines. Other sources like "bsearch" and "socialbook" contribute fewer users, with "socialbook" being the least impactful source. This suggests search engine marketing is crucial for user acquisition.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18768" y="3444871"/>
            <a:ext cx="11650464" cy="1698629"/>
          </a:xfrm>
          <a:prstGeom prst="rect">
            <a:avLst/>
          </a:prstGeom>
        </p:spPr>
        <p:txBody>
          <a:bodyPr lIns="0" tIns="0" rIns="0" bIns="0" rtlCol="0" anchor="t">
            <a:spAutoFit/>
          </a:bodyPr>
          <a:lstStyle/>
          <a:p>
            <a:pPr algn="ctr">
              <a:lnSpc>
                <a:spcPts val="13999"/>
              </a:lnSpc>
            </a:pPr>
            <a:r>
              <a:rPr lang="en-US" sz="9999">
                <a:solidFill>
                  <a:srgbClr val="000000"/>
                </a:solidFill>
                <a:latin typeface="IBM Plex Serif"/>
                <a:ea typeface="IBM Plex Serif"/>
                <a:cs typeface="IBM Plex Serif"/>
                <a:sym typeface="IBM Plex Serif"/>
              </a:rPr>
              <a:t>Dashboard for CEO </a:t>
            </a:r>
          </a:p>
        </p:txBody>
      </p:sp>
      <p:sp>
        <p:nvSpPr>
          <p:cNvPr id="3" name="Freeform 3"/>
          <p:cNvSpPr/>
          <p:nvPr/>
        </p:nvSpPr>
        <p:spPr>
          <a:xfrm rot="7897193">
            <a:off x="10330776" y="-1505945"/>
            <a:ext cx="10074742" cy="9103903"/>
          </a:xfrm>
          <a:custGeom>
            <a:avLst/>
            <a:gdLst/>
            <a:ahLst/>
            <a:cxnLst/>
            <a:rect l="l" t="t" r="r" b="b"/>
            <a:pathLst>
              <a:path w="10074742" h="9103903">
                <a:moveTo>
                  <a:pt x="0" y="0"/>
                </a:moveTo>
                <a:lnTo>
                  <a:pt x="10074742" y="0"/>
                </a:lnTo>
                <a:lnTo>
                  <a:pt x="10074742" y="9103903"/>
                </a:lnTo>
                <a:lnTo>
                  <a:pt x="0" y="9103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221" y="6430888"/>
            <a:ext cx="6850559" cy="5654825"/>
          </a:xfrm>
          <a:custGeom>
            <a:avLst/>
            <a:gdLst/>
            <a:ahLst/>
            <a:cxnLst/>
            <a:rect l="l" t="t" r="r" b="b"/>
            <a:pathLst>
              <a:path w="6850559" h="5654825">
                <a:moveTo>
                  <a:pt x="0" y="0"/>
                </a:moveTo>
                <a:lnTo>
                  <a:pt x="6850559" y="0"/>
                </a:lnTo>
                <a:lnTo>
                  <a:pt x="6850559" y="5654824"/>
                </a:lnTo>
                <a:lnTo>
                  <a:pt x="0" y="5654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5558594"/>
            <a:ext cx="16502402" cy="457200"/>
          </a:xfrm>
          <a:prstGeom prst="rect">
            <a:avLst/>
          </a:prstGeom>
        </p:spPr>
        <p:txBody>
          <a:bodyPr lIns="0" tIns="0" rIns="0" bIns="0" rtlCol="0" anchor="t">
            <a:spAutoFit/>
          </a:bodyPr>
          <a:lstStyle/>
          <a:p>
            <a:pPr marL="0" lvl="0" indent="0" algn="ctr">
              <a:lnSpc>
                <a:spcPts val="3600"/>
              </a:lnSpc>
              <a:spcBef>
                <a:spcPct val="0"/>
              </a:spcBef>
            </a:pPr>
            <a:r>
              <a:rPr lang="en-US" sz="3000">
                <a:solidFill>
                  <a:srgbClr val="000000"/>
                </a:solidFill>
                <a:latin typeface="IBM Plex Sans"/>
                <a:ea typeface="IBM Plex Sans"/>
                <a:cs typeface="IBM Plex Sans"/>
                <a:sym typeface="IBM Plex Sans"/>
              </a:rPr>
              <a:t>Key performance indicator , Analyses and Dashboard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59821" cy="10287000"/>
          </a:xfrm>
          <a:custGeom>
            <a:avLst/>
            <a:gdLst/>
            <a:ahLst/>
            <a:cxnLst/>
            <a:rect l="l" t="t" r="r" b="b"/>
            <a:pathLst>
              <a:path w="18259821" h="10287000">
                <a:moveTo>
                  <a:pt x="0" y="0"/>
                </a:moveTo>
                <a:lnTo>
                  <a:pt x="18259821" y="0"/>
                </a:lnTo>
                <a:lnTo>
                  <a:pt x="18259821" y="10287000"/>
                </a:lnTo>
                <a:lnTo>
                  <a:pt x="0" y="10287000"/>
                </a:lnTo>
                <a:lnTo>
                  <a:pt x="0" y="0"/>
                </a:lnTo>
                <a:close/>
              </a:path>
            </a:pathLst>
          </a:custGeom>
          <a:blipFill>
            <a:blip r:embed="rId2"/>
            <a:stretch>
              <a:fillRect l="-300" r="-300"/>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797"/>
            <a:ext cx="18288000" cy="10267406"/>
          </a:xfrm>
          <a:custGeom>
            <a:avLst/>
            <a:gdLst/>
            <a:ahLst/>
            <a:cxnLst/>
            <a:rect l="l" t="t" r="r" b="b"/>
            <a:pathLst>
              <a:path w="18288000" h="10267406">
                <a:moveTo>
                  <a:pt x="0" y="0"/>
                </a:moveTo>
                <a:lnTo>
                  <a:pt x="18288000" y="0"/>
                </a:lnTo>
                <a:lnTo>
                  <a:pt x="18288000" y="10267406"/>
                </a:lnTo>
                <a:lnTo>
                  <a:pt x="0" y="10267406"/>
                </a:lnTo>
                <a:lnTo>
                  <a:pt x="0" y="0"/>
                </a:lnTo>
                <a:close/>
              </a:path>
            </a:pathLst>
          </a:custGeom>
          <a:blipFill>
            <a:blip r:embed="rId2"/>
            <a:stretch>
              <a:fillRect l="-127" r="-127"/>
            </a:stretch>
          </a:blipFill>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184059" y="3317873"/>
            <a:ext cx="10647264" cy="3470279"/>
          </a:xfrm>
          <a:prstGeom prst="rect">
            <a:avLst/>
          </a:prstGeom>
        </p:spPr>
        <p:txBody>
          <a:bodyPr lIns="0" tIns="0" rIns="0" bIns="0" rtlCol="0" anchor="t">
            <a:spAutoFit/>
          </a:bodyPr>
          <a:lstStyle/>
          <a:p>
            <a:pPr algn="ctr">
              <a:lnSpc>
                <a:spcPts val="13999"/>
              </a:lnSpc>
            </a:pPr>
            <a:r>
              <a:rPr lang="en-US" sz="9999">
                <a:solidFill>
                  <a:srgbClr val="000000"/>
                </a:solidFill>
                <a:latin typeface="IBM Plex Serif"/>
                <a:ea typeface="IBM Plex Serif"/>
                <a:cs typeface="IBM Plex Serif"/>
                <a:sym typeface="IBM Plex Serif"/>
              </a:rPr>
              <a:t>Website Manager </a:t>
            </a:r>
          </a:p>
          <a:p>
            <a:pPr algn="ctr">
              <a:lnSpc>
                <a:spcPts val="13999"/>
              </a:lnSpc>
            </a:pPr>
            <a:r>
              <a:rPr lang="en-US" sz="9999">
                <a:solidFill>
                  <a:srgbClr val="000000"/>
                </a:solidFill>
                <a:latin typeface="IBM Plex Serif"/>
                <a:ea typeface="IBM Plex Serif"/>
                <a:cs typeface="IBM Plex Serif"/>
                <a:sym typeface="IBM Plex Serif"/>
              </a:rPr>
              <a:t>Dashboard</a:t>
            </a:r>
          </a:p>
        </p:txBody>
      </p:sp>
      <p:sp>
        <p:nvSpPr>
          <p:cNvPr id="3" name="Freeform 3"/>
          <p:cNvSpPr/>
          <p:nvPr/>
        </p:nvSpPr>
        <p:spPr>
          <a:xfrm rot="6738189">
            <a:off x="10223248" y="-1705262"/>
            <a:ext cx="10074742" cy="9103903"/>
          </a:xfrm>
          <a:custGeom>
            <a:avLst/>
            <a:gdLst/>
            <a:ahLst/>
            <a:cxnLst/>
            <a:rect l="l" t="t" r="r" b="b"/>
            <a:pathLst>
              <a:path w="10074742" h="9103903">
                <a:moveTo>
                  <a:pt x="0" y="0"/>
                </a:moveTo>
                <a:lnTo>
                  <a:pt x="10074742" y="0"/>
                </a:lnTo>
                <a:lnTo>
                  <a:pt x="10074742" y="9103903"/>
                </a:lnTo>
                <a:lnTo>
                  <a:pt x="0" y="9103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221" y="6430888"/>
            <a:ext cx="6850559" cy="5654825"/>
          </a:xfrm>
          <a:custGeom>
            <a:avLst/>
            <a:gdLst/>
            <a:ahLst/>
            <a:cxnLst/>
            <a:rect l="l" t="t" r="r" b="b"/>
            <a:pathLst>
              <a:path w="6850559" h="5654825">
                <a:moveTo>
                  <a:pt x="0" y="0"/>
                </a:moveTo>
                <a:lnTo>
                  <a:pt x="6850559" y="0"/>
                </a:lnTo>
                <a:lnTo>
                  <a:pt x="6850559" y="5654824"/>
                </a:lnTo>
                <a:lnTo>
                  <a:pt x="0" y="5654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496447" y="622857"/>
          <a:ext cx="10330037" cy="8764963"/>
        </p:xfrm>
        <a:graphic>
          <a:graphicData uri="http://schemas.openxmlformats.org/drawingml/2006/table">
            <a:tbl>
              <a:tblPr/>
              <a:tblGrid>
                <a:gridCol w="4125389">
                  <a:extLst>
                    <a:ext uri="{9D8B030D-6E8A-4147-A177-3AD203B41FA5}">
                      <a16:colId xmlns:a16="http://schemas.microsoft.com/office/drawing/2014/main" val="20000"/>
                    </a:ext>
                  </a:extLst>
                </a:gridCol>
                <a:gridCol w="6204648">
                  <a:extLst>
                    <a:ext uri="{9D8B030D-6E8A-4147-A177-3AD203B41FA5}">
                      <a16:colId xmlns:a16="http://schemas.microsoft.com/office/drawing/2014/main" val="20001"/>
                    </a:ext>
                  </a:extLst>
                </a:gridCol>
              </a:tblGrid>
              <a:tr h="1395997">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Unique Users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339"/>
                        </a:lnSpc>
                        <a:defRPr/>
                      </a:pPr>
                      <a:r>
                        <a:rPr lang="en-US" sz="3099">
                          <a:solidFill>
                            <a:srgbClr val="000000"/>
                          </a:solidFill>
                          <a:latin typeface="IBM Plex Sans Bold"/>
                          <a:ea typeface="IBM Plex Sans Bold"/>
                          <a:cs typeface="IBM Plex Sans Bold"/>
                          <a:sym typeface="IBM Plex Sans Bold"/>
                        </a:rPr>
                        <a:t>394K</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395997">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Page views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1M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525658">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Avg Session Duration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3 Min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25658">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Bounce rate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45%</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395997">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Conversion Rate</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7%</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525658">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Avg Pages viewed per Session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4199"/>
                        </a:lnSpc>
                        <a:defRPr/>
                      </a:pPr>
                      <a:r>
                        <a:rPr lang="en-US" sz="2999">
                          <a:solidFill>
                            <a:srgbClr val="000000"/>
                          </a:solidFill>
                          <a:latin typeface="IBM Plex Sans Bold"/>
                          <a:ea typeface="IBM Plex Sans Bold"/>
                          <a:cs typeface="IBM Plex Sans Bold"/>
                          <a:sym typeface="IBM Plex Sans Bold"/>
                        </a:rPr>
                        <a:t>2 pages</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3" name="Freeform 3"/>
          <p:cNvSpPr/>
          <p:nvPr/>
        </p:nvSpPr>
        <p:spPr>
          <a:xfrm>
            <a:off x="-2372706" y="-2005524"/>
            <a:ext cx="7984799" cy="6068448"/>
          </a:xfrm>
          <a:custGeom>
            <a:avLst/>
            <a:gdLst/>
            <a:ahLst/>
            <a:cxnLst/>
            <a:rect l="l" t="t" r="r" b="b"/>
            <a:pathLst>
              <a:path w="7984799" h="6068448">
                <a:moveTo>
                  <a:pt x="0" y="0"/>
                </a:moveTo>
                <a:lnTo>
                  <a:pt x="7984799" y="0"/>
                </a:lnTo>
                <a:lnTo>
                  <a:pt x="7984799" y="6068448"/>
                </a:lnTo>
                <a:lnTo>
                  <a:pt x="0" y="606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83259" y="7062788"/>
            <a:ext cx="7984799" cy="6068448"/>
          </a:xfrm>
          <a:custGeom>
            <a:avLst/>
            <a:gdLst/>
            <a:ahLst/>
            <a:cxnLst/>
            <a:rect l="l" t="t" r="r" b="b"/>
            <a:pathLst>
              <a:path w="7984799" h="6068448">
                <a:moveTo>
                  <a:pt x="0" y="0"/>
                </a:moveTo>
                <a:lnTo>
                  <a:pt x="7984799" y="0"/>
                </a:lnTo>
                <a:lnTo>
                  <a:pt x="7984799" y="6068447"/>
                </a:lnTo>
                <a:lnTo>
                  <a:pt x="0" y="6068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82205" y="3097491"/>
            <a:ext cx="4840077" cy="3686175"/>
          </a:xfrm>
          <a:prstGeom prst="rect">
            <a:avLst/>
          </a:prstGeom>
        </p:spPr>
        <p:txBody>
          <a:bodyPr lIns="0" tIns="0" rIns="0" bIns="0" rtlCol="0" anchor="t">
            <a:spAutoFit/>
          </a:bodyPr>
          <a:lstStyle/>
          <a:p>
            <a:pPr marL="0" lvl="0" indent="0" algn="l">
              <a:lnSpc>
                <a:spcPts val="9699"/>
              </a:lnSpc>
            </a:pPr>
            <a:r>
              <a:rPr lang="en-US" sz="8082">
                <a:solidFill>
                  <a:srgbClr val="000000"/>
                </a:solidFill>
                <a:latin typeface="IBM Plex Sans"/>
                <a:ea typeface="IBM Plex Sans"/>
                <a:cs typeface="IBM Plex Sans"/>
                <a:sym typeface="IBM Plex Sans"/>
              </a:rPr>
              <a:t>Website KPI Summary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6627" y="133867"/>
            <a:ext cx="17874747" cy="10019266"/>
          </a:xfrm>
          <a:custGeom>
            <a:avLst/>
            <a:gdLst/>
            <a:ahLst/>
            <a:cxnLst/>
            <a:rect l="l" t="t" r="r" b="b"/>
            <a:pathLst>
              <a:path w="17874747" h="10019266">
                <a:moveTo>
                  <a:pt x="0" y="0"/>
                </a:moveTo>
                <a:lnTo>
                  <a:pt x="17874746" y="0"/>
                </a:lnTo>
                <a:lnTo>
                  <a:pt x="17874746" y="10019266"/>
                </a:lnTo>
                <a:lnTo>
                  <a:pt x="0" y="10019266"/>
                </a:lnTo>
                <a:lnTo>
                  <a:pt x="0" y="0"/>
                </a:lnTo>
                <a:close/>
              </a:path>
            </a:pathLst>
          </a:custGeom>
          <a:blipFill>
            <a:blip r:embed="rId2"/>
            <a:stretch>
              <a:fillRect/>
            </a:stretch>
          </a:blipFill>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07007" y="270576"/>
            <a:ext cx="17273987" cy="9745848"/>
          </a:xfrm>
          <a:custGeom>
            <a:avLst/>
            <a:gdLst/>
            <a:ahLst/>
            <a:cxnLst/>
            <a:rect l="l" t="t" r="r" b="b"/>
            <a:pathLst>
              <a:path w="17273987" h="9745848">
                <a:moveTo>
                  <a:pt x="0" y="0"/>
                </a:moveTo>
                <a:lnTo>
                  <a:pt x="17273986" y="0"/>
                </a:lnTo>
                <a:lnTo>
                  <a:pt x="17273986" y="9745848"/>
                </a:lnTo>
                <a:lnTo>
                  <a:pt x="0" y="9745848"/>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1914" y="2951364"/>
            <a:ext cx="5102622" cy="6121782"/>
          </a:xfrm>
          <a:custGeom>
            <a:avLst/>
            <a:gdLst/>
            <a:ahLst/>
            <a:cxnLst/>
            <a:rect l="l" t="t" r="r" b="b"/>
            <a:pathLst>
              <a:path w="5102622" h="6121782">
                <a:moveTo>
                  <a:pt x="0" y="0"/>
                </a:moveTo>
                <a:lnTo>
                  <a:pt x="5102622" y="0"/>
                </a:lnTo>
                <a:lnTo>
                  <a:pt x="5102622" y="6121781"/>
                </a:lnTo>
                <a:lnTo>
                  <a:pt x="0" y="6121781"/>
                </a:lnTo>
                <a:lnTo>
                  <a:pt x="0" y="0"/>
                </a:lnTo>
                <a:close/>
              </a:path>
            </a:pathLst>
          </a:custGeom>
          <a:blipFill>
            <a:blip r:embed="rId2"/>
            <a:stretch>
              <a:fillRect t="-1550" b="-1550"/>
            </a:stretch>
          </a:blipFill>
        </p:spPr>
      </p:sp>
      <p:sp>
        <p:nvSpPr>
          <p:cNvPr id="3" name="Freeform 3"/>
          <p:cNvSpPr/>
          <p:nvPr/>
        </p:nvSpPr>
        <p:spPr>
          <a:xfrm>
            <a:off x="7250512" y="3223828"/>
            <a:ext cx="3786975" cy="3839344"/>
          </a:xfrm>
          <a:custGeom>
            <a:avLst/>
            <a:gdLst/>
            <a:ahLst/>
            <a:cxnLst/>
            <a:rect l="l" t="t" r="r" b="b"/>
            <a:pathLst>
              <a:path w="3786975" h="3839344">
                <a:moveTo>
                  <a:pt x="0" y="0"/>
                </a:moveTo>
                <a:lnTo>
                  <a:pt x="3786976" y="0"/>
                </a:lnTo>
                <a:lnTo>
                  <a:pt x="3786976" y="3839344"/>
                </a:lnTo>
                <a:lnTo>
                  <a:pt x="0" y="3839344"/>
                </a:lnTo>
                <a:lnTo>
                  <a:pt x="0" y="0"/>
                </a:lnTo>
                <a:close/>
              </a:path>
            </a:pathLst>
          </a:custGeom>
          <a:blipFill>
            <a:blip r:embed="rId3"/>
            <a:stretch>
              <a:fillRect l="-1853" r="-33475" b="-6786"/>
            </a:stretch>
          </a:blipFill>
          <a:ln cap="sq">
            <a:noFill/>
            <a:prstDash val="solid"/>
            <a:miter/>
          </a:ln>
        </p:spPr>
      </p:sp>
      <p:sp>
        <p:nvSpPr>
          <p:cNvPr id="4" name="Freeform 4"/>
          <p:cNvSpPr/>
          <p:nvPr/>
        </p:nvSpPr>
        <p:spPr>
          <a:xfrm>
            <a:off x="7601976" y="4097811"/>
            <a:ext cx="515530" cy="446167"/>
          </a:xfrm>
          <a:custGeom>
            <a:avLst/>
            <a:gdLst/>
            <a:ahLst/>
            <a:cxnLst/>
            <a:rect l="l" t="t" r="r" b="b"/>
            <a:pathLst>
              <a:path w="515530" h="446167">
                <a:moveTo>
                  <a:pt x="0" y="0"/>
                </a:moveTo>
                <a:lnTo>
                  <a:pt x="515530" y="0"/>
                </a:lnTo>
                <a:lnTo>
                  <a:pt x="515530" y="446168"/>
                </a:lnTo>
                <a:lnTo>
                  <a:pt x="0" y="446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929164" y="4102798"/>
            <a:ext cx="589451" cy="436194"/>
          </a:xfrm>
          <a:custGeom>
            <a:avLst/>
            <a:gdLst/>
            <a:ahLst/>
            <a:cxnLst/>
            <a:rect l="l" t="t" r="r" b="b"/>
            <a:pathLst>
              <a:path w="589451" h="436194">
                <a:moveTo>
                  <a:pt x="0" y="0"/>
                </a:moveTo>
                <a:lnTo>
                  <a:pt x="589452" y="0"/>
                </a:lnTo>
                <a:lnTo>
                  <a:pt x="589452" y="436194"/>
                </a:lnTo>
                <a:lnTo>
                  <a:pt x="0" y="436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2885338" y="3336415"/>
            <a:ext cx="3497416" cy="3614169"/>
          </a:xfrm>
          <a:custGeom>
            <a:avLst/>
            <a:gdLst/>
            <a:ahLst/>
            <a:cxnLst/>
            <a:rect l="l" t="t" r="r" b="b"/>
            <a:pathLst>
              <a:path w="3497416" h="3614169">
                <a:moveTo>
                  <a:pt x="0" y="0"/>
                </a:moveTo>
                <a:lnTo>
                  <a:pt x="3497416" y="0"/>
                </a:lnTo>
                <a:lnTo>
                  <a:pt x="3497416" y="3614170"/>
                </a:lnTo>
                <a:lnTo>
                  <a:pt x="0" y="3614170"/>
                </a:lnTo>
                <a:lnTo>
                  <a:pt x="0" y="0"/>
                </a:lnTo>
                <a:close/>
              </a:path>
            </a:pathLst>
          </a:custGeom>
          <a:blipFill>
            <a:blip r:embed="rId8"/>
            <a:stretch>
              <a:fillRect t="-2121" r="-59936" b="-2121"/>
            </a:stretch>
          </a:blipFill>
        </p:spPr>
      </p:sp>
      <p:sp>
        <p:nvSpPr>
          <p:cNvPr id="7" name="Freeform 7"/>
          <p:cNvSpPr/>
          <p:nvPr/>
        </p:nvSpPr>
        <p:spPr>
          <a:xfrm>
            <a:off x="923883" y="2017180"/>
            <a:ext cx="1005281" cy="1007969"/>
          </a:xfrm>
          <a:custGeom>
            <a:avLst/>
            <a:gdLst/>
            <a:ahLst/>
            <a:cxnLst/>
            <a:rect l="l" t="t" r="r" b="b"/>
            <a:pathLst>
              <a:path w="1005281" h="1007969">
                <a:moveTo>
                  <a:pt x="0" y="0"/>
                </a:moveTo>
                <a:lnTo>
                  <a:pt x="1005281" y="0"/>
                </a:lnTo>
                <a:lnTo>
                  <a:pt x="1005281" y="1007969"/>
                </a:lnTo>
                <a:lnTo>
                  <a:pt x="0" y="1007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596695" y="1936578"/>
            <a:ext cx="1005281" cy="1007969"/>
          </a:xfrm>
          <a:custGeom>
            <a:avLst/>
            <a:gdLst/>
            <a:ahLst/>
            <a:cxnLst/>
            <a:rect l="l" t="t" r="r" b="b"/>
            <a:pathLst>
              <a:path w="1005281" h="1007969">
                <a:moveTo>
                  <a:pt x="0" y="0"/>
                </a:moveTo>
                <a:lnTo>
                  <a:pt x="1005281" y="0"/>
                </a:lnTo>
                <a:lnTo>
                  <a:pt x="1005281" y="1007969"/>
                </a:lnTo>
                <a:lnTo>
                  <a:pt x="0" y="1007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191056" y="1936578"/>
            <a:ext cx="1005281" cy="1007969"/>
          </a:xfrm>
          <a:custGeom>
            <a:avLst/>
            <a:gdLst/>
            <a:ahLst/>
            <a:cxnLst/>
            <a:rect l="l" t="t" r="r" b="b"/>
            <a:pathLst>
              <a:path w="1005281" h="1007969">
                <a:moveTo>
                  <a:pt x="0" y="0"/>
                </a:moveTo>
                <a:lnTo>
                  <a:pt x="1005280" y="0"/>
                </a:lnTo>
                <a:lnTo>
                  <a:pt x="1005280" y="1007969"/>
                </a:lnTo>
                <a:lnTo>
                  <a:pt x="0" y="10079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TextBox 10"/>
          <p:cNvSpPr txBox="1"/>
          <p:nvPr/>
        </p:nvSpPr>
        <p:spPr>
          <a:xfrm>
            <a:off x="2802556" y="-9525"/>
            <a:ext cx="10629900" cy="1228725"/>
          </a:xfrm>
          <a:prstGeom prst="rect">
            <a:avLst/>
          </a:prstGeom>
        </p:spPr>
        <p:txBody>
          <a:bodyPr lIns="0" tIns="0" rIns="0" bIns="0" rtlCol="0" anchor="t">
            <a:spAutoFit/>
          </a:bodyPr>
          <a:lstStyle/>
          <a:p>
            <a:pPr marL="0" lvl="0" indent="0" algn="r">
              <a:lnSpc>
                <a:spcPts val="9600"/>
              </a:lnSpc>
              <a:spcBef>
                <a:spcPct val="0"/>
              </a:spcBef>
            </a:pPr>
            <a:r>
              <a:rPr lang="en-US" sz="8000">
                <a:solidFill>
                  <a:srgbClr val="000000"/>
                </a:solidFill>
                <a:latin typeface="IBM Plex Sans Bold"/>
                <a:ea typeface="IBM Plex Sans Bold"/>
                <a:cs typeface="IBM Plex Sans Bold"/>
                <a:sym typeface="IBM Plex Sans Bold"/>
              </a:rPr>
              <a:t>Data Availability</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921" y="136726"/>
            <a:ext cx="17918157" cy="10013547"/>
          </a:xfrm>
          <a:custGeom>
            <a:avLst/>
            <a:gdLst/>
            <a:ahLst/>
            <a:cxnLst/>
            <a:rect l="l" t="t" r="r" b="b"/>
            <a:pathLst>
              <a:path w="17918157" h="10013547">
                <a:moveTo>
                  <a:pt x="0" y="0"/>
                </a:moveTo>
                <a:lnTo>
                  <a:pt x="17918158" y="0"/>
                </a:lnTo>
                <a:lnTo>
                  <a:pt x="17918158" y="10013548"/>
                </a:lnTo>
                <a:lnTo>
                  <a:pt x="0" y="10013548"/>
                </a:lnTo>
                <a:lnTo>
                  <a:pt x="0" y="0"/>
                </a:lnTo>
                <a:close/>
              </a:path>
            </a:pathLst>
          </a:custGeom>
          <a:blipFill>
            <a:blip r:embed="rId2"/>
            <a:stretch>
              <a:fillRect/>
            </a:stretch>
          </a:blipFill>
        </p:spPr>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72289" y="3317873"/>
            <a:ext cx="11670804" cy="3470279"/>
          </a:xfrm>
          <a:prstGeom prst="rect">
            <a:avLst/>
          </a:prstGeom>
        </p:spPr>
        <p:txBody>
          <a:bodyPr lIns="0" tIns="0" rIns="0" bIns="0" rtlCol="0" anchor="t">
            <a:spAutoFit/>
          </a:bodyPr>
          <a:lstStyle/>
          <a:p>
            <a:pPr algn="ctr">
              <a:lnSpc>
                <a:spcPts val="13999"/>
              </a:lnSpc>
            </a:pPr>
            <a:r>
              <a:rPr lang="en-US" sz="9999">
                <a:solidFill>
                  <a:srgbClr val="000000"/>
                </a:solidFill>
                <a:latin typeface="IBM Plex Serif"/>
                <a:ea typeface="IBM Plex Serif"/>
                <a:cs typeface="IBM Plex Serif"/>
                <a:sym typeface="IBM Plex Serif"/>
              </a:rPr>
              <a:t>MarketingManager </a:t>
            </a:r>
          </a:p>
          <a:p>
            <a:pPr algn="ctr">
              <a:lnSpc>
                <a:spcPts val="13999"/>
              </a:lnSpc>
            </a:pPr>
            <a:r>
              <a:rPr lang="en-US" sz="9999">
                <a:solidFill>
                  <a:srgbClr val="000000"/>
                </a:solidFill>
                <a:latin typeface="IBM Plex Serif"/>
                <a:ea typeface="IBM Plex Serif"/>
                <a:cs typeface="IBM Plex Serif"/>
                <a:sym typeface="IBM Plex Serif"/>
              </a:rPr>
              <a:t>Dashboard</a:t>
            </a:r>
          </a:p>
        </p:txBody>
      </p:sp>
      <p:sp>
        <p:nvSpPr>
          <p:cNvPr id="3" name="Freeform 3"/>
          <p:cNvSpPr/>
          <p:nvPr/>
        </p:nvSpPr>
        <p:spPr>
          <a:xfrm rot="7955456">
            <a:off x="11191002" y="-1505945"/>
            <a:ext cx="10074742" cy="9103903"/>
          </a:xfrm>
          <a:custGeom>
            <a:avLst/>
            <a:gdLst/>
            <a:ahLst/>
            <a:cxnLst/>
            <a:rect l="l" t="t" r="r" b="b"/>
            <a:pathLst>
              <a:path w="10074742" h="9103903">
                <a:moveTo>
                  <a:pt x="0" y="0"/>
                </a:moveTo>
                <a:lnTo>
                  <a:pt x="10074741" y="0"/>
                </a:lnTo>
                <a:lnTo>
                  <a:pt x="10074741" y="9103903"/>
                </a:lnTo>
                <a:lnTo>
                  <a:pt x="0" y="91039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1221" y="6430888"/>
            <a:ext cx="6850559" cy="5654825"/>
          </a:xfrm>
          <a:custGeom>
            <a:avLst/>
            <a:gdLst/>
            <a:ahLst/>
            <a:cxnLst/>
            <a:rect l="l" t="t" r="r" b="b"/>
            <a:pathLst>
              <a:path w="6850559" h="5654825">
                <a:moveTo>
                  <a:pt x="0" y="0"/>
                </a:moveTo>
                <a:lnTo>
                  <a:pt x="6850559" y="0"/>
                </a:lnTo>
                <a:lnTo>
                  <a:pt x="6850559" y="5654824"/>
                </a:lnTo>
                <a:lnTo>
                  <a:pt x="0" y="5654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72125" cy="10287000"/>
          </a:xfrm>
          <a:custGeom>
            <a:avLst/>
            <a:gdLst/>
            <a:ahLst/>
            <a:cxnLst/>
            <a:rect l="l" t="t" r="r" b="b"/>
            <a:pathLst>
              <a:path w="18272125" h="10287000">
                <a:moveTo>
                  <a:pt x="0" y="0"/>
                </a:moveTo>
                <a:lnTo>
                  <a:pt x="18272125" y="0"/>
                </a:lnTo>
                <a:lnTo>
                  <a:pt x="18272125" y="10287000"/>
                </a:lnTo>
                <a:lnTo>
                  <a:pt x="0" y="10287000"/>
                </a:lnTo>
                <a:lnTo>
                  <a:pt x="0" y="0"/>
                </a:lnTo>
                <a:close/>
              </a:path>
            </a:pathLst>
          </a:custGeom>
          <a:blipFill>
            <a:blip r:embed="rId2"/>
            <a:stretch>
              <a:fillRect/>
            </a:stretch>
          </a:blipFill>
        </p:spPr>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0" y="14216"/>
            <a:ext cx="18288000" cy="9896475"/>
          </a:xfrm>
          <a:prstGeom prst="rect">
            <a:avLst/>
          </a:prstGeom>
        </p:spPr>
        <p:txBody>
          <a:bodyPr lIns="0" tIns="0" rIns="0" bIns="0" rtlCol="0" anchor="t">
            <a:spAutoFit/>
          </a:bodyPr>
          <a:lstStyle/>
          <a:p>
            <a:pPr algn="just">
              <a:lnSpc>
                <a:spcPts val="3900"/>
              </a:lnSpc>
            </a:pPr>
            <a:endParaRPr dirty="0"/>
          </a:p>
          <a:p>
            <a:pPr algn="just">
              <a:lnSpc>
                <a:spcPts val="3900"/>
              </a:lnSpc>
            </a:pPr>
            <a:endParaRPr dirty="0"/>
          </a:p>
          <a:p>
            <a:pPr algn="just">
              <a:lnSpc>
                <a:spcPts val="3900"/>
              </a:lnSpc>
            </a:pPr>
            <a:endParaRPr dirty="0"/>
          </a:p>
          <a:p>
            <a:pPr algn="just">
              <a:lnSpc>
                <a:spcPts val="3900"/>
              </a:lnSpc>
            </a:pPr>
            <a:endParaRPr dirty="0"/>
          </a:p>
          <a:p>
            <a:pPr algn="just">
              <a:lnSpc>
                <a:spcPts val="3900"/>
              </a:lnSpc>
            </a:pPr>
            <a:r>
              <a:rPr lang="en-US" sz="3000" dirty="0">
                <a:solidFill>
                  <a:srgbClr val="000000"/>
                </a:solidFill>
                <a:latin typeface="IBM Plex Sans Bold"/>
                <a:ea typeface="IBM Plex Sans Bold"/>
                <a:cs typeface="IBM Plex Sans Bold"/>
                <a:sym typeface="IBM Plex Sans Bold"/>
              </a:rPr>
              <a:t>Focus on High-Performing Channels</a:t>
            </a:r>
          </a:p>
          <a:p>
            <a:pPr marL="647700" lvl="1" indent="-323850" algn="just">
              <a:lnSpc>
                <a:spcPts val="3900"/>
              </a:lnSpc>
              <a:buFont typeface="Arial"/>
              <a:buChar char="•"/>
            </a:pPr>
            <a:r>
              <a:rPr lang="en-US" sz="3000" dirty="0">
                <a:solidFill>
                  <a:srgbClr val="000000"/>
                </a:solidFill>
                <a:latin typeface="IBM Plex Sans"/>
                <a:ea typeface="IBM Plex Sans"/>
                <a:cs typeface="IBM Plex Sans"/>
                <a:sym typeface="IBM Plex Sans"/>
              </a:rPr>
              <a:t>Since </a:t>
            </a:r>
            <a:r>
              <a:rPr lang="en-US" sz="3000" dirty="0" err="1">
                <a:solidFill>
                  <a:srgbClr val="000000"/>
                </a:solidFill>
                <a:latin typeface="IBM Plex Sans"/>
                <a:ea typeface="IBM Plex Sans"/>
                <a:cs typeface="IBM Plex Sans"/>
                <a:sym typeface="IBM Plex Sans"/>
              </a:rPr>
              <a:t>Gsearch</a:t>
            </a:r>
            <a:r>
              <a:rPr lang="en-US" sz="3000" dirty="0">
                <a:solidFill>
                  <a:srgbClr val="000000"/>
                </a:solidFill>
                <a:latin typeface="IBM Plex Sans"/>
                <a:ea typeface="IBM Plex Sans"/>
                <a:cs typeface="IBM Plex Sans"/>
                <a:sym typeface="IBM Plex Sans"/>
              </a:rPr>
              <a:t> is the top-performing channel, continue to invest in this source, optimizing campaigns to increase conversion rates further.</a:t>
            </a:r>
          </a:p>
          <a:p>
            <a:pPr algn="just">
              <a:lnSpc>
                <a:spcPts val="3900"/>
              </a:lnSpc>
            </a:pPr>
            <a:endParaRPr lang="en-US" sz="3000" dirty="0">
              <a:solidFill>
                <a:srgbClr val="000000"/>
              </a:solidFill>
              <a:latin typeface="IBM Plex Sans"/>
              <a:ea typeface="IBM Plex Sans"/>
              <a:cs typeface="IBM Plex Sans"/>
              <a:sym typeface="IBM Plex Sans"/>
            </a:endParaRPr>
          </a:p>
          <a:p>
            <a:pPr algn="just">
              <a:lnSpc>
                <a:spcPts val="3900"/>
              </a:lnSpc>
            </a:pPr>
            <a:r>
              <a:rPr lang="en-US" sz="3000" dirty="0">
                <a:solidFill>
                  <a:srgbClr val="000000"/>
                </a:solidFill>
                <a:latin typeface="IBM Plex Sans Bold"/>
                <a:ea typeface="IBM Plex Sans Bold"/>
                <a:cs typeface="IBM Plex Sans Bold"/>
                <a:sym typeface="IBM Plex Sans Bold"/>
              </a:rPr>
              <a:t>Enhance Mobile Experience</a:t>
            </a:r>
          </a:p>
          <a:p>
            <a:pPr marL="647700" lvl="1" indent="-323850" algn="just">
              <a:lnSpc>
                <a:spcPts val="3900"/>
              </a:lnSpc>
              <a:buFont typeface="Arial"/>
              <a:buChar char="•"/>
            </a:pPr>
            <a:r>
              <a:rPr lang="en-US" sz="3000" dirty="0">
                <a:solidFill>
                  <a:srgbClr val="000000"/>
                </a:solidFill>
                <a:latin typeface="IBM Plex Sans"/>
                <a:ea typeface="IBM Plex Sans"/>
                <a:cs typeface="IBM Plex Sans"/>
                <a:sym typeface="IBM Plex Sans"/>
              </a:rPr>
              <a:t>Although desktop is dominant, mobile still holds a substantial share. Optimizing the mobile experience can potentially increase conversions and sessions from this segment by introducing more </a:t>
            </a:r>
            <a:r>
              <a:rPr lang="en-US" sz="3000" dirty="0" err="1">
                <a:solidFill>
                  <a:srgbClr val="000000"/>
                </a:solidFill>
                <a:latin typeface="IBM Plex Sans"/>
                <a:ea typeface="IBM Plex Sans"/>
                <a:cs typeface="IBM Plex Sans"/>
                <a:sym typeface="IBM Plex Sans"/>
              </a:rPr>
              <a:t>intractive</a:t>
            </a:r>
            <a:r>
              <a:rPr lang="en-US" sz="3000" dirty="0">
                <a:solidFill>
                  <a:srgbClr val="000000"/>
                </a:solidFill>
                <a:latin typeface="IBM Plex Sans"/>
                <a:ea typeface="IBM Plex Sans"/>
                <a:cs typeface="IBM Plex Sans"/>
                <a:sym typeface="IBM Plex Sans"/>
              </a:rPr>
              <a:t> application. </a:t>
            </a:r>
          </a:p>
          <a:p>
            <a:pPr algn="just">
              <a:lnSpc>
                <a:spcPts val="3900"/>
              </a:lnSpc>
            </a:pPr>
            <a:endParaRPr lang="en-US" sz="3000" dirty="0">
              <a:solidFill>
                <a:srgbClr val="000000"/>
              </a:solidFill>
              <a:latin typeface="IBM Plex Sans"/>
              <a:ea typeface="IBM Plex Sans"/>
              <a:cs typeface="IBM Plex Sans"/>
              <a:sym typeface="IBM Plex Sans"/>
            </a:endParaRPr>
          </a:p>
          <a:p>
            <a:pPr algn="just">
              <a:lnSpc>
                <a:spcPts val="3900"/>
              </a:lnSpc>
            </a:pPr>
            <a:r>
              <a:rPr lang="en-US" sz="3000" dirty="0">
                <a:solidFill>
                  <a:srgbClr val="000000"/>
                </a:solidFill>
                <a:latin typeface="IBM Plex Sans"/>
                <a:ea typeface="IBM Plex Sans"/>
                <a:cs typeface="IBM Plex Sans"/>
                <a:sym typeface="IBM Plex Sans"/>
              </a:rPr>
              <a:t>I</a:t>
            </a:r>
            <a:r>
              <a:rPr lang="en-US" sz="3000" dirty="0">
                <a:solidFill>
                  <a:srgbClr val="000000"/>
                </a:solidFill>
                <a:latin typeface="IBM Plex Sans Bold"/>
                <a:ea typeface="IBM Plex Sans Bold"/>
                <a:cs typeface="IBM Plex Sans Bold"/>
                <a:sym typeface="IBM Plex Sans Bold"/>
              </a:rPr>
              <a:t>mprove User Retention</a:t>
            </a:r>
          </a:p>
          <a:p>
            <a:pPr marL="647700" lvl="1" indent="-323850" algn="just">
              <a:lnSpc>
                <a:spcPts val="3900"/>
              </a:lnSpc>
              <a:buFont typeface="Arial"/>
              <a:buChar char="•"/>
            </a:pPr>
            <a:r>
              <a:rPr lang="en-US" sz="3000" dirty="0">
                <a:solidFill>
                  <a:srgbClr val="000000"/>
                </a:solidFill>
                <a:latin typeface="IBM Plex Sans"/>
                <a:ea typeface="IBM Plex Sans"/>
                <a:cs typeface="IBM Plex Sans"/>
                <a:sym typeface="IBM Plex Sans"/>
              </a:rPr>
              <a:t>With a notable number of repeat users, consider strategies to further engage these users. For instance, personalized marketing, loyalty programs, or retargeting campaigns could be effective.</a:t>
            </a:r>
          </a:p>
          <a:p>
            <a:pPr algn="just">
              <a:lnSpc>
                <a:spcPts val="3900"/>
              </a:lnSpc>
            </a:pPr>
            <a:endParaRPr lang="en-US" sz="3000" dirty="0">
              <a:solidFill>
                <a:srgbClr val="000000"/>
              </a:solidFill>
              <a:latin typeface="IBM Plex Sans"/>
              <a:ea typeface="IBM Plex Sans"/>
              <a:cs typeface="IBM Plex Sans"/>
              <a:sym typeface="IBM Plex Sans"/>
            </a:endParaRPr>
          </a:p>
          <a:p>
            <a:pPr algn="just">
              <a:lnSpc>
                <a:spcPts val="3900"/>
              </a:lnSpc>
            </a:pPr>
            <a:r>
              <a:rPr lang="en-US" sz="3000" dirty="0">
                <a:solidFill>
                  <a:srgbClr val="000000"/>
                </a:solidFill>
                <a:latin typeface="IBM Plex Sans Bold"/>
                <a:ea typeface="IBM Plex Sans Bold"/>
                <a:cs typeface="IBM Plex Sans Bold"/>
                <a:sym typeface="IBM Plex Sans Bold"/>
              </a:rPr>
              <a:t>Explore Underperforming Channels</a:t>
            </a:r>
          </a:p>
          <a:p>
            <a:pPr marL="647700" lvl="1" indent="-323850" algn="just">
              <a:lnSpc>
                <a:spcPts val="3900"/>
              </a:lnSpc>
              <a:buFont typeface="Arial"/>
              <a:buChar char="•"/>
            </a:pPr>
            <a:r>
              <a:rPr lang="en-US" sz="3000" dirty="0">
                <a:solidFill>
                  <a:srgbClr val="000000"/>
                </a:solidFill>
                <a:latin typeface="IBM Plex Sans"/>
                <a:ea typeface="IBM Plex Sans"/>
                <a:cs typeface="IBM Plex Sans"/>
                <a:sym typeface="IBM Plex Sans"/>
              </a:rPr>
              <a:t>Channels like </a:t>
            </a:r>
            <a:r>
              <a:rPr lang="en-US" sz="3000" dirty="0" err="1">
                <a:solidFill>
                  <a:srgbClr val="000000"/>
                </a:solidFill>
                <a:latin typeface="IBM Plex Sans"/>
                <a:ea typeface="IBM Plex Sans"/>
                <a:cs typeface="IBM Plex Sans"/>
                <a:sym typeface="IBM Plex Sans"/>
              </a:rPr>
              <a:t>Bsearch</a:t>
            </a:r>
            <a:r>
              <a:rPr lang="en-US" sz="3000" dirty="0">
                <a:solidFill>
                  <a:srgbClr val="000000"/>
                </a:solidFill>
                <a:latin typeface="IBM Plex Sans"/>
                <a:ea typeface="IBM Plex Sans"/>
                <a:cs typeface="IBM Plex Sans"/>
                <a:sym typeface="IBM Plex Sans"/>
              </a:rPr>
              <a:t> and </a:t>
            </a:r>
            <a:r>
              <a:rPr lang="en-US" sz="3000" dirty="0" err="1">
                <a:solidFill>
                  <a:srgbClr val="000000"/>
                </a:solidFill>
                <a:latin typeface="IBM Plex Sans"/>
                <a:ea typeface="IBM Plex Sans"/>
                <a:cs typeface="IBM Plex Sans"/>
                <a:sym typeface="IBM Plex Sans"/>
              </a:rPr>
              <a:t>socialbook</a:t>
            </a:r>
            <a:r>
              <a:rPr lang="en-US" sz="3000" dirty="0">
                <a:solidFill>
                  <a:srgbClr val="000000"/>
                </a:solidFill>
                <a:latin typeface="IBM Plex Sans"/>
                <a:ea typeface="IBM Plex Sans"/>
                <a:cs typeface="IBM Plex Sans"/>
                <a:sym typeface="IBM Plex Sans"/>
              </a:rPr>
              <a:t> are underperforming. Analyze these channels' specific issues and consider testing new strategies or reallocating resources to more effective channels.</a:t>
            </a:r>
          </a:p>
        </p:txBody>
      </p:sp>
      <p:sp>
        <p:nvSpPr>
          <p:cNvPr id="5" name="AutoShape 2">
            <a:extLst>
              <a:ext uri="{FF2B5EF4-FFF2-40B4-BE49-F238E27FC236}">
                <a16:creationId xmlns:a16="http://schemas.microsoft.com/office/drawing/2014/main" id="{1D04744A-E5A5-AF52-0379-0B9F446BFB63}"/>
              </a:ext>
            </a:extLst>
          </p:cNvPr>
          <p:cNvSpPr/>
          <p:nvPr/>
        </p:nvSpPr>
        <p:spPr>
          <a:xfrm>
            <a:off x="0" y="-28575"/>
            <a:ext cx="18288000" cy="2038494"/>
          </a:xfrm>
          <a:prstGeom prst="rect">
            <a:avLst/>
          </a:prstGeom>
          <a:solidFill>
            <a:srgbClr val="F4F4F4"/>
          </a:solidFill>
        </p:spPr>
      </p:sp>
      <p:sp>
        <p:nvSpPr>
          <p:cNvPr id="6" name="TextBox 3">
            <a:extLst>
              <a:ext uri="{FF2B5EF4-FFF2-40B4-BE49-F238E27FC236}">
                <a16:creationId xmlns:a16="http://schemas.microsoft.com/office/drawing/2014/main" id="{A467B701-C66B-7564-3EB5-C285B4A2BF8C}"/>
              </a:ext>
            </a:extLst>
          </p:cNvPr>
          <p:cNvSpPr txBox="1"/>
          <p:nvPr/>
        </p:nvSpPr>
        <p:spPr>
          <a:xfrm>
            <a:off x="4191000" y="212183"/>
            <a:ext cx="8913416" cy="1377949"/>
          </a:xfrm>
          <a:prstGeom prst="rect">
            <a:avLst/>
          </a:prstGeom>
        </p:spPr>
        <p:txBody>
          <a:bodyPr lIns="0" tIns="0" rIns="0" bIns="0" rtlCol="0" anchor="t">
            <a:spAutoFit/>
          </a:bodyPr>
          <a:lstStyle/>
          <a:p>
            <a:pPr algn="ctr">
              <a:lnSpc>
                <a:spcPts val="11200"/>
              </a:lnSpc>
            </a:pPr>
            <a:r>
              <a:rPr lang="en-US" sz="8000" dirty="0">
                <a:solidFill>
                  <a:srgbClr val="000000"/>
                </a:solidFill>
                <a:latin typeface="IBM Plex Sans Bold"/>
                <a:ea typeface="IBM Plex Sans Bold"/>
                <a:cs typeface="IBM Plex Sans Bold"/>
                <a:sym typeface="IBM Plex Sans Bold"/>
              </a:rPr>
              <a:t>Recommendations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175" y="2244444"/>
            <a:ext cx="17773650" cy="7753350"/>
          </a:xfrm>
          <a:prstGeom prst="rect">
            <a:avLst/>
          </a:prstGeom>
        </p:spPr>
        <p:txBody>
          <a:bodyPr lIns="0" tIns="0" rIns="0" bIns="0" rtlCol="0" anchor="t">
            <a:spAutoFit/>
          </a:bodyPr>
          <a:lstStyle/>
          <a:p>
            <a:pPr algn="l">
              <a:lnSpc>
                <a:spcPts val="3899"/>
              </a:lnSpc>
            </a:pPr>
            <a:r>
              <a:rPr lang="en-US" sz="2999" dirty="0">
                <a:solidFill>
                  <a:srgbClr val="000000"/>
                </a:solidFill>
                <a:latin typeface="IBM Plex Sans"/>
                <a:ea typeface="IBM Plex Sans"/>
                <a:cs typeface="IBM Plex Sans"/>
                <a:sym typeface="IBM Plex Sans"/>
              </a:rPr>
              <a:t>1.</a:t>
            </a:r>
            <a:r>
              <a:rPr lang="en-US" sz="2999" dirty="0">
                <a:solidFill>
                  <a:srgbClr val="000000"/>
                </a:solidFill>
                <a:latin typeface="IBM Plex Sans Bold"/>
                <a:ea typeface="IBM Plex Sans Bold"/>
                <a:cs typeface="IBM Plex Sans Bold"/>
                <a:sym typeface="IBM Plex Sans Bold"/>
              </a:rPr>
              <a:t>E-commerce: </a:t>
            </a:r>
            <a:r>
              <a:rPr lang="en-US" sz="2999" dirty="0">
                <a:solidFill>
                  <a:srgbClr val="000000"/>
                </a:solidFill>
                <a:latin typeface="IBM Plex Sans"/>
                <a:ea typeface="IBM Plex Sans"/>
                <a:cs typeface="IBM Plex Sans"/>
                <a:sym typeface="IBM Plex Sans"/>
              </a:rPr>
              <a:t>Electronic commerce refers to buying and selling goods or services over the internet.</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2.</a:t>
            </a:r>
            <a:r>
              <a:rPr lang="en-US" sz="2999" dirty="0">
                <a:solidFill>
                  <a:srgbClr val="000000"/>
                </a:solidFill>
                <a:latin typeface="IBM Plex Sans Bold"/>
                <a:ea typeface="IBM Plex Sans Bold"/>
                <a:cs typeface="IBM Plex Sans Bold"/>
                <a:sym typeface="IBM Plex Sans Bold"/>
              </a:rPr>
              <a:t>Analytics:</a:t>
            </a:r>
            <a:r>
              <a:rPr lang="en-US" sz="2999" dirty="0">
                <a:solidFill>
                  <a:srgbClr val="000000"/>
                </a:solidFill>
                <a:latin typeface="IBM Plex Sans"/>
                <a:ea typeface="IBM Plex Sans"/>
                <a:cs typeface="IBM Plex Sans"/>
                <a:sym typeface="IBM Plex Sans"/>
              </a:rPr>
              <a:t> The systematic computational analysis of data or statistics, typically for the purpose of gaining insights and making informed decisions.</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3.</a:t>
            </a:r>
            <a:r>
              <a:rPr lang="en-US" sz="2999" dirty="0">
                <a:solidFill>
                  <a:srgbClr val="000000"/>
                </a:solidFill>
                <a:latin typeface="IBM Plex Sans Bold"/>
                <a:ea typeface="IBM Plex Sans Bold"/>
                <a:cs typeface="IBM Plex Sans Bold"/>
                <a:sym typeface="IBM Plex Sans Bold"/>
              </a:rPr>
              <a:t>Churn: </a:t>
            </a:r>
            <a:r>
              <a:rPr lang="en-US" sz="2999" dirty="0">
                <a:solidFill>
                  <a:srgbClr val="000000"/>
                </a:solidFill>
                <a:latin typeface="IBM Plex Sans"/>
                <a:ea typeface="IBM Plex Sans"/>
                <a:cs typeface="IBM Plex Sans"/>
                <a:sym typeface="IBM Plex Sans"/>
              </a:rPr>
              <a:t>The rate at which customers stop doing business with a company over a given period.</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4.</a:t>
            </a:r>
            <a:r>
              <a:rPr lang="en-US" sz="2999" dirty="0">
                <a:solidFill>
                  <a:srgbClr val="000000"/>
                </a:solidFill>
                <a:latin typeface="IBM Plex Sans Bold"/>
                <a:ea typeface="IBM Plex Sans Bold"/>
                <a:cs typeface="IBM Plex Sans Bold"/>
                <a:sym typeface="IBM Plex Sans Bold"/>
              </a:rPr>
              <a:t>Segmentation: </a:t>
            </a:r>
            <a:r>
              <a:rPr lang="en-US" sz="2999" dirty="0">
                <a:solidFill>
                  <a:srgbClr val="000000"/>
                </a:solidFill>
                <a:latin typeface="IBM Plex Sans"/>
                <a:ea typeface="IBM Plex Sans"/>
                <a:cs typeface="IBM Plex Sans"/>
                <a:sym typeface="IBM Plex Sans"/>
              </a:rPr>
              <a:t>Dividing customers into groups based on shared characteristics or behaviors, such as demographics, purchase history, or preferences. </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5</a:t>
            </a:r>
            <a:r>
              <a:rPr lang="en-US" sz="2999" dirty="0">
                <a:solidFill>
                  <a:srgbClr val="000000"/>
                </a:solidFill>
                <a:latin typeface="IBM Plex Sans Bold"/>
                <a:ea typeface="IBM Plex Sans Bold"/>
                <a:cs typeface="IBM Plex Sans Bold"/>
                <a:sym typeface="IBM Plex Sans Bold"/>
              </a:rPr>
              <a:t>.Conversion Rate:</a:t>
            </a:r>
            <a:r>
              <a:rPr lang="en-US" sz="2999" dirty="0">
                <a:solidFill>
                  <a:srgbClr val="000000"/>
                </a:solidFill>
                <a:latin typeface="IBM Plex Sans"/>
                <a:ea typeface="IBM Plex Sans"/>
                <a:cs typeface="IBM Plex Sans"/>
                <a:sym typeface="IBM Plex Sans"/>
              </a:rPr>
              <a:t> The percentage of website visitors who complete a desired action, such as making a purchase or filling out a form.</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6.</a:t>
            </a:r>
            <a:r>
              <a:rPr lang="en-US" sz="2999" dirty="0">
                <a:solidFill>
                  <a:srgbClr val="000000"/>
                </a:solidFill>
                <a:latin typeface="IBM Plex Sans Bold"/>
                <a:ea typeface="IBM Plex Sans Bold"/>
                <a:cs typeface="IBM Plex Sans Bold"/>
                <a:sym typeface="IBM Plex Sans Bold"/>
              </a:rPr>
              <a:t>Cart Abandonment Rate: </a:t>
            </a:r>
            <a:r>
              <a:rPr lang="en-US" sz="2999" dirty="0">
                <a:solidFill>
                  <a:srgbClr val="000000"/>
                </a:solidFill>
                <a:latin typeface="IBM Plex Sans"/>
                <a:ea typeface="IBM Plex Sans"/>
                <a:cs typeface="IBM Plex Sans"/>
                <a:sym typeface="IBM Plex Sans"/>
              </a:rPr>
              <a:t>The percentage of online shoppers who add items to their shopping cart but leave the website without completing the purchase.</a:t>
            </a:r>
          </a:p>
          <a:p>
            <a:pPr algn="l">
              <a:lnSpc>
                <a:spcPts val="3899"/>
              </a:lnSpc>
            </a:pPr>
            <a:endParaRPr lang="en-US" sz="2999" dirty="0">
              <a:solidFill>
                <a:srgbClr val="000000"/>
              </a:solidFill>
              <a:latin typeface="IBM Plex Sans"/>
              <a:ea typeface="IBM Plex Sans"/>
              <a:cs typeface="IBM Plex Sans"/>
              <a:sym typeface="IBM Plex Sans"/>
            </a:endParaRPr>
          </a:p>
        </p:txBody>
      </p:sp>
      <p:sp>
        <p:nvSpPr>
          <p:cNvPr id="4" name="AutoShape 2">
            <a:extLst>
              <a:ext uri="{FF2B5EF4-FFF2-40B4-BE49-F238E27FC236}">
                <a16:creationId xmlns:a16="http://schemas.microsoft.com/office/drawing/2014/main" id="{464808E9-3737-AAD6-EA8C-D3AC358B137F}"/>
              </a:ext>
            </a:extLst>
          </p:cNvPr>
          <p:cNvSpPr/>
          <p:nvPr/>
        </p:nvSpPr>
        <p:spPr>
          <a:xfrm>
            <a:off x="0" y="-28575"/>
            <a:ext cx="18288000" cy="2038494"/>
          </a:xfrm>
          <a:prstGeom prst="rect">
            <a:avLst/>
          </a:prstGeom>
          <a:solidFill>
            <a:srgbClr val="F4F4F4"/>
          </a:solidFill>
        </p:spPr>
      </p:sp>
      <p:sp>
        <p:nvSpPr>
          <p:cNvPr id="5" name="TextBox 3">
            <a:extLst>
              <a:ext uri="{FF2B5EF4-FFF2-40B4-BE49-F238E27FC236}">
                <a16:creationId xmlns:a16="http://schemas.microsoft.com/office/drawing/2014/main" id="{EC895FD0-E3BD-F58A-D3A9-0D590D2FE4C1}"/>
              </a:ext>
            </a:extLst>
          </p:cNvPr>
          <p:cNvSpPr txBox="1"/>
          <p:nvPr/>
        </p:nvSpPr>
        <p:spPr>
          <a:xfrm>
            <a:off x="6921227" y="326169"/>
            <a:ext cx="4445546" cy="1337674"/>
          </a:xfrm>
          <a:prstGeom prst="rect">
            <a:avLst/>
          </a:prstGeom>
        </p:spPr>
        <p:txBody>
          <a:bodyPr wrap="square" lIns="0" tIns="0" rIns="0" bIns="0" rtlCol="0" anchor="t">
            <a:spAutoFit/>
          </a:bodyPr>
          <a:lstStyle/>
          <a:p>
            <a:pPr algn="ctr">
              <a:lnSpc>
                <a:spcPts val="11200"/>
              </a:lnSpc>
            </a:pPr>
            <a:r>
              <a:rPr lang="en-US" sz="8000" dirty="0">
                <a:solidFill>
                  <a:srgbClr val="000000"/>
                </a:solidFill>
                <a:latin typeface="IBM Plex Sans Bold"/>
                <a:ea typeface="IBM Plex Sans Bold"/>
                <a:cs typeface="IBM Plex Sans Bold"/>
                <a:sym typeface="IBM Plex Sans Bold"/>
              </a:rPr>
              <a:t>Glossary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175" y="2244444"/>
            <a:ext cx="17773650" cy="7753350"/>
          </a:xfrm>
          <a:prstGeom prst="rect">
            <a:avLst/>
          </a:prstGeom>
        </p:spPr>
        <p:txBody>
          <a:bodyPr lIns="0" tIns="0" rIns="0" bIns="0" rtlCol="0" anchor="t">
            <a:spAutoFit/>
          </a:bodyPr>
          <a:lstStyle/>
          <a:p>
            <a:pPr algn="l">
              <a:lnSpc>
                <a:spcPts val="3899"/>
              </a:lnSpc>
            </a:pPr>
            <a:r>
              <a:rPr lang="en-US" sz="2999" dirty="0">
                <a:solidFill>
                  <a:srgbClr val="000000"/>
                </a:solidFill>
                <a:latin typeface="IBM Plex Sans"/>
                <a:ea typeface="IBM Plex Sans"/>
                <a:cs typeface="IBM Plex Sans"/>
                <a:sym typeface="IBM Plex Sans"/>
              </a:rPr>
              <a:t> 7.</a:t>
            </a:r>
            <a:r>
              <a:rPr lang="en-US" sz="2999" dirty="0">
                <a:solidFill>
                  <a:srgbClr val="000000"/>
                </a:solidFill>
                <a:latin typeface="IBM Plex Sans Bold"/>
                <a:ea typeface="IBM Plex Sans Bold"/>
                <a:cs typeface="IBM Plex Sans Bold"/>
                <a:sym typeface="IBM Plex Sans Bold"/>
              </a:rPr>
              <a:t>Traffic:</a:t>
            </a:r>
            <a:r>
              <a:rPr lang="en-US" sz="2999" dirty="0">
                <a:solidFill>
                  <a:srgbClr val="000000"/>
                </a:solidFill>
                <a:latin typeface="IBM Plex Sans"/>
                <a:ea typeface="IBM Plex Sans"/>
                <a:cs typeface="IBM Plex Sans"/>
                <a:sym typeface="IBM Plex Sans"/>
              </a:rPr>
              <a:t> The number of visitors or visits to a website.</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 8</a:t>
            </a:r>
            <a:r>
              <a:rPr lang="en-US" sz="2999" dirty="0">
                <a:solidFill>
                  <a:srgbClr val="000000"/>
                </a:solidFill>
                <a:latin typeface="IBM Plex Sans Bold"/>
                <a:ea typeface="IBM Plex Sans Bold"/>
                <a:cs typeface="IBM Plex Sans Bold"/>
                <a:sym typeface="IBM Plex Sans Bold"/>
              </a:rPr>
              <a:t>.Bounce Rate: </a:t>
            </a:r>
            <a:r>
              <a:rPr lang="en-US" sz="2999" dirty="0">
                <a:solidFill>
                  <a:srgbClr val="000000"/>
                </a:solidFill>
                <a:latin typeface="IBM Plex Sans"/>
                <a:ea typeface="IBM Plex Sans"/>
                <a:cs typeface="IBM Plex Sans"/>
                <a:sym typeface="IBM Plex Sans"/>
              </a:rPr>
              <a:t>Bounce rate measures the percentage of website visitors who navigate away from the site after viewing only one page, without interacting further.</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9.</a:t>
            </a:r>
            <a:r>
              <a:rPr lang="en-US" sz="2999" dirty="0">
                <a:solidFill>
                  <a:srgbClr val="000000"/>
                </a:solidFill>
                <a:latin typeface="IBM Plex Sans Bold"/>
                <a:ea typeface="IBM Plex Sans Bold"/>
                <a:cs typeface="IBM Plex Sans Bold"/>
                <a:sym typeface="IBM Plex Sans Bold"/>
              </a:rPr>
              <a:t>User Experience (UX)</a:t>
            </a:r>
            <a:r>
              <a:rPr lang="en-US" sz="2999" dirty="0">
                <a:solidFill>
                  <a:srgbClr val="000000"/>
                </a:solidFill>
                <a:latin typeface="IBM Plex Sans"/>
                <a:ea typeface="IBM Plex Sans"/>
                <a:cs typeface="IBM Plex Sans"/>
                <a:sym typeface="IBM Plex Sans"/>
              </a:rPr>
              <a:t>: The overall experience a person has when interacting with a website, application, or product. </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 10. </a:t>
            </a:r>
            <a:r>
              <a:rPr lang="en-US" sz="2999" dirty="0">
                <a:solidFill>
                  <a:srgbClr val="000000"/>
                </a:solidFill>
                <a:latin typeface="IBM Plex Sans Bold"/>
                <a:ea typeface="IBM Plex Sans Bold"/>
                <a:cs typeface="IBM Plex Sans Bold"/>
                <a:sym typeface="IBM Plex Sans Bold"/>
              </a:rPr>
              <a:t>Bid Optimization: </a:t>
            </a:r>
            <a:r>
              <a:rPr lang="en-US" sz="2999" dirty="0">
                <a:solidFill>
                  <a:srgbClr val="000000"/>
                </a:solidFill>
                <a:latin typeface="IBM Plex Sans"/>
                <a:ea typeface="IBM Plex Sans"/>
                <a:cs typeface="IBM Plex Sans"/>
                <a:sym typeface="IBM Plex Sans"/>
              </a:rPr>
              <a:t>The process of adjusting bids for online advertising campaigns to achieve specific goals, such as maximizing conversions or maintaining a target cost per acquisition (CPA). </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11. </a:t>
            </a:r>
            <a:r>
              <a:rPr lang="en-US" sz="2999" dirty="0">
                <a:solidFill>
                  <a:srgbClr val="000000"/>
                </a:solidFill>
                <a:latin typeface="IBM Plex Sans Bold"/>
                <a:ea typeface="IBM Plex Sans Bold"/>
                <a:cs typeface="IBM Plex Sans Bold"/>
                <a:sym typeface="IBM Plex Sans Bold"/>
              </a:rPr>
              <a:t>A/B Test (Split Test):</a:t>
            </a:r>
            <a:r>
              <a:rPr lang="en-US" sz="2999" dirty="0">
                <a:solidFill>
                  <a:srgbClr val="000000"/>
                </a:solidFill>
                <a:latin typeface="IBM Plex Sans"/>
                <a:ea typeface="IBM Plex Sans"/>
                <a:cs typeface="IBM Plex Sans"/>
                <a:sym typeface="IBM Plex Sans"/>
              </a:rPr>
              <a:t> A method of comparing two versions of a webpage or app against each other to determine which one performs better. It involves splitting the traffic between two variants and measuring their performance based on predefined metrics.</a:t>
            </a:r>
          </a:p>
          <a:p>
            <a:pPr algn="l">
              <a:lnSpc>
                <a:spcPts val="3899"/>
              </a:lnSpc>
            </a:pPr>
            <a:endParaRPr lang="en-US" sz="2999" dirty="0">
              <a:solidFill>
                <a:srgbClr val="000000"/>
              </a:solidFill>
              <a:latin typeface="IBM Plex Sans"/>
              <a:ea typeface="IBM Plex Sans"/>
              <a:cs typeface="IBM Plex Sans"/>
              <a:sym typeface="IBM Plex Sans"/>
            </a:endParaRPr>
          </a:p>
        </p:txBody>
      </p:sp>
      <p:sp>
        <p:nvSpPr>
          <p:cNvPr id="4" name="AutoShape 2">
            <a:extLst>
              <a:ext uri="{FF2B5EF4-FFF2-40B4-BE49-F238E27FC236}">
                <a16:creationId xmlns:a16="http://schemas.microsoft.com/office/drawing/2014/main" id="{464808E9-3737-AAD6-EA8C-D3AC358B137F}"/>
              </a:ext>
            </a:extLst>
          </p:cNvPr>
          <p:cNvSpPr/>
          <p:nvPr/>
        </p:nvSpPr>
        <p:spPr>
          <a:xfrm>
            <a:off x="0" y="-28575"/>
            <a:ext cx="18288000" cy="2038494"/>
          </a:xfrm>
          <a:prstGeom prst="rect">
            <a:avLst/>
          </a:prstGeom>
          <a:solidFill>
            <a:srgbClr val="F4F4F4"/>
          </a:solidFill>
        </p:spPr>
      </p:sp>
      <p:sp>
        <p:nvSpPr>
          <p:cNvPr id="5" name="TextBox 3">
            <a:extLst>
              <a:ext uri="{FF2B5EF4-FFF2-40B4-BE49-F238E27FC236}">
                <a16:creationId xmlns:a16="http://schemas.microsoft.com/office/drawing/2014/main" id="{EC895FD0-E3BD-F58A-D3A9-0D590D2FE4C1}"/>
              </a:ext>
            </a:extLst>
          </p:cNvPr>
          <p:cNvSpPr txBox="1"/>
          <p:nvPr/>
        </p:nvSpPr>
        <p:spPr>
          <a:xfrm>
            <a:off x="6921227" y="326169"/>
            <a:ext cx="4445546" cy="1337674"/>
          </a:xfrm>
          <a:prstGeom prst="rect">
            <a:avLst/>
          </a:prstGeom>
        </p:spPr>
        <p:txBody>
          <a:bodyPr wrap="square" lIns="0" tIns="0" rIns="0" bIns="0" rtlCol="0" anchor="t">
            <a:spAutoFit/>
          </a:bodyPr>
          <a:lstStyle/>
          <a:p>
            <a:pPr algn="ctr">
              <a:lnSpc>
                <a:spcPts val="11200"/>
              </a:lnSpc>
            </a:pPr>
            <a:r>
              <a:rPr lang="en-US" sz="8000" dirty="0">
                <a:solidFill>
                  <a:srgbClr val="000000"/>
                </a:solidFill>
                <a:latin typeface="IBM Plex Sans Bold"/>
                <a:ea typeface="IBM Plex Sans Bold"/>
                <a:cs typeface="IBM Plex Sans Bold"/>
                <a:sym typeface="IBM Plex Sans Bold"/>
              </a:rPr>
              <a:t>Glossary</a:t>
            </a:r>
          </a:p>
        </p:txBody>
      </p:sp>
    </p:spTree>
    <p:extLst>
      <p:ext uri="{BB962C8B-B14F-4D97-AF65-F5344CB8AC3E}">
        <p14:creationId xmlns:p14="http://schemas.microsoft.com/office/powerpoint/2010/main" val="5758233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175" y="2244444"/>
            <a:ext cx="17773650" cy="6474336"/>
          </a:xfrm>
          <a:prstGeom prst="rect">
            <a:avLst/>
          </a:prstGeom>
        </p:spPr>
        <p:txBody>
          <a:bodyPr lIns="0" tIns="0" rIns="0" bIns="0" rtlCol="0" anchor="t">
            <a:spAutoFit/>
          </a:bodyPr>
          <a:lstStyle/>
          <a:p>
            <a:pPr algn="l">
              <a:lnSpc>
                <a:spcPts val="3899"/>
              </a:lnSpc>
            </a:pPr>
            <a:r>
              <a:rPr lang="en-US" sz="2999" dirty="0">
                <a:solidFill>
                  <a:srgbClr val="000000"/>
                </a:solidFill>
                <a:latin typeface="IBM Plex Sans"/>
                <a:ea typeface="IBM Plex Sans"/>
                <a:cs typeface="IBM Plex Sans"/>
                <a:sym typeface="IBM Plex Sans"/>
              </a:rPr>
              <a:t>12.</a:t>
            </a:r>
            <a:r>
              <a:rPr lang="en-US" sz="2999" dirty="0">
                <a:solidFill>
                  <a:srgbClr val="000000"/>
                </a:solidFill>
                <a:latin typeface="IBM Plex Sans Bold"/>
                <a:ea typeface="IBM Plex Sans Bold"/>
                <a:cs typeface="IBM Plex Sans Bold"/>
                <a:sym typeface="IBM Plex Sans Bold"/>
              </a:rPr>
              <a:t> UTM Parameters:</a:t>
            </a:r>
            <a:r>
              <a:rPr lang="en-US" sz="2999" dirty="0">
                <a:solidFill>
                  <a:srgbClr val="000000"/>
                </a:solidFill>
                <a:latin typeface="IBM Plex Sans"/>
                <a:ea typeface="IBM Plex Sans"/>
                <a:cs typeface="IBM Plex Sans"/>
                <a:sym typeface="IBM Plex Sans"/>
              </a:rPr>
              <a:t> Short for Urchin Tracking Module, UTM parameters are tags added to the end of a URL to track the effectiveness of online marketing campaigns. They provide information to analytics software about the source, medium, campaign, and other attributes of a visitor's session. </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 13. </a:t>
            </a:r>
            <a:r>
              <a:rPr lang="en-US" sz="2999" dirty="0">
                <a:solidFill>
                  <a:srgbClr val="000000"/>
                </a:solidFill>
                <a:latin typeface="IBM Plex Sans Bold"/>
                <a:ea typeface="IBM Plex Sans Bold"/>
                <a:cs typeface="IBM Plex Sans Bold"/>
                <a:sym typeface="IBM Plex Sans Bold"/>
              </a:rPr>
              <a:t>Google Search (</a:t>
            </a:r>
            <a:r>
              <a:rPr lang="en-US" sz="2999" dirty="0" err="1">
                <a:solidFill>
                  <a:srgbClr val="000000"/>
                </a:solidFill>
                <a:latin typeface="IBM Plex Sans Bold"/>
                <a:ea typeface="IBM Plex Sans Bold"/>
                <a:cs typeface="IBM Plex Sans Bold"/>
                <a:sym typeface="IBM Plex Sans Bold"/>
              </a:rPr>
              <a:t>gsearch</a:t>
            </a:r>
            <a:r>
              <a:rPr lang="en-US" sz="2999" dirty="0">
                <a:solidFill>
                  <a:srgbClr val="000000"/>
                </a:solidFill>
                <a:latin typeface="IBM Plex Sans Bold"/>
                <a:ea typeface="IBM Plex Sans Bold"/>
                <a:cs typeface="IBM Plex Sans Bold"/>
                <a:sym typeface="IBM Plex Sans Bold"/>
              </a:rPr>
              <a:t>): </a:t>
            </a:r>
            <a:r>
              <a:rPr lang="en-US" sz="2999" dirty="0">
                <a:solidFill>
                  <a:srgbClr val="000000"/>
                </a:solidFill>
                <a:latin typeface="IBM Plex Sans"/>
                <a:ea typeface="IBM Plex Sans"/>
                <a:cs typeface="IBM Plex Sans"/>
                <a:sym typeface="IBM Plex Sans"/>
              </a:rPr>
              <a:t>Google's web search service, which allows users to search for information on the internet using keywords or phrases.</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 14. </a:t>
            </a:r>
            <a:r>
              <a:rPr lang="en-US" sz="2999" dirty="0">
                <a:solidFill>
                  <a:srgbClr val="000000"/>
                </a:solidFill>
                <a:latin typeface="IBM Plex Sans Bold"/>
                <a:ea typeface="IBM Plex Sans Bold"/>
                <a:cs typeface="IBM Plex Sans Bold"/>
                <a:sym typeface="IBM Plex Sans Bold"/>
              </a:rPr>
              <a:t>Bing Search (</a:t>
            </a:r>
            <a:r>
              <a:rPr lang="en-US" sz="2999" dirty="0" err="1">
                <a:solidFill>
                  <a:srgbClr val="000000"/>
                </a:solidFill>
                <a:latin typeface="IBM Plex Sans Bold"/>
                <a:ea typeface="IBM Plex Sans Bold"/>
                <a:cs typeface="IBM Plex Sans Bold"/>
                <a:sym typeface="IBM Plex Sans Bold"/>
              </a:rPr>
              <a:t>bsearch</a:t>
            </a:r>
            <a:r>
              <a:rPr lang="en-US" sz="2999" dirty="0">
                <a:solidFill>
                  <a:srgbClr val="000000"/>
                </a:solidFill>
                <a:latin typeface="IBM Plex Sans Bold"/>
                <a:ea typeface="IBM Plex Sans Bold"/>
                <a:cs typeface="IBM Plex Sans Bold"/>
                <a:sym typeface="IBM Plex Sans Bold"/>
              </a:rPr>
              <a:t>): </a:t>
            </a:r>
            <a:r>
              <a:rPr lang="en-US" sz="2999" dirty="0">
                <a:solidFill>
                  <a:srgbClr val="000000"/>
                </a:solidFill>
                <a:latin typeface="IBM Plex Sans"/>
                <a:ea typeface="IBM Plex Sans"/>
                <a:cs typeface="IBM Plex Sans"/>
                <a:sym typeface="IBM Plex Sans"/>
              </a:rPr>
              <a:t>Microsoft's search engine service, similar to Google Search, where users can search for information on the internet.</a:t>
            </a:r>
          </a:p>
          <a:p>
            <a:pPr algn="l">
              <a:lnSpc>
                <a:spcPts val="3899"/>
              </a:lnSpc>
            </a:pPr>
            <a:endParaRPr lang="en-US" sz="2999" dirty="0">
              <a:solidFill>
                <a:srgbClr val="000000"/>
              </a:solidFill>
              <a:latin typeface="IBM Plex Sans"/>
              <a:ea typeface="IBM Plex Sans"/>
              <a:cs typeface="IBM Plex Sans"/>
              <a:sym typeface="IBM Plex Sans"/>
            </a:endParaRPr>
          </a:p>
          <a:p>
            <a:pPr algn="l">
              <a:lnSpc>
                <a:spcPts val="3899"/>
              </a:lnSpc>
            </a:pPr>
            <a:r>
              <a:rPr lang="en-US" sz="2999" dirty="0">
                <a:solidFill>
                  <a:srgbClr val="000000"/>
                </a:solidFill>
                <a:latin typeface="IBM Plex Sans"/>
                <a:ea typeface="IBM Plex Sans"/>
                <a:cs typeface="IBM Plex Sans"/>
                <a:sym typeface="IBM Plex Sans"/>
              </a:rPr>
              <a:t>15. </a:t>
            </a:r>
            <a:r>
              <a:rPr lang="en-US" sz="2999" dirty="0">
                <a:solidFill>
                  <a:srgbClr val="000000"/>
                </a:solidFill>
                <a:latin typeface="IBM Plex Sans Bold"/>
                <a:ea typeface="IBM Plex Sans Bold"/>
                <a:cs typeface="IBM Plex Sans Bold"/>
                <a:sym typeface="IBM Plex Sans Bold"/>
              </a:rPr>
              <a:t>Conversion Funnel: </a:t>
            </a:r>
            <a:r>
              <a:rPr lang="en-US" sz="2999" dirty="0">
                <a:solidFill>
                  <a:srgbClr val="000000"/>
                </a:solidFill>
                <a:latin typeface="IBM Plex Sans"/>
                <a:ea typeface="IBM Plex Sans"/>
                <a:cs typeface="IBM Plex Sans"/>
                <a:sym typeface="IBM Plex Sans"/>
              </a:rPr>
              <a:t>Also known as a sales funnel, it represents the journey that a user takes through a website, from initial visit to conversion (e.g., making a purchase or completing a form). It typically consists of stages such as awareness, consideration, and decision. </a:t>
            </a:r>
          </a:p>
        </p:txBody>
      </p:sp>
      <p:sp>
        <p:nvSpPr>
          <p:cNvPr id="4" name="AutoShape 2">
            <a:extLst>
              <a:ext uri="{FF2B5EF4-FFF2-40B4-BE49-F238E27FC236}">
                <a16:creationId xmlns:a16="http://schemas.microsoft.com/office/drawing/2014/main" id="{464808E9-3737-AAD6-EA8C-D3AC358B137F}"/>
              </a:ext>
            </a:extLst>
          </p:cNvPr>
          <p:cNvSpPr/>
          <p:nvPr/>
        </p:nvSpPr>
        <p:spPr>
          <a:xfrm>
            <a:off x="0" y="-28575"/>
            <a:ext cx="18288000" cy="2038494"/>
          </a:xfrm>
          <a:prstGeom prst="rect">
            <a:avLst/>
          </a:prstGeom>
          <a:solidFill>
            <a:srgbClr val="F4F4F4"/>
          </a:solidFill>
        </p:spPr>
      </p:sp>
      <p:sp>
        <p:nvSpPr>
          <p:cNvPr id="5" name="TextBox 3">
            <a:extLst>
              <a:ext uri="{FF2B5EF4-FFF2-40B4-BE49-F238E27FC236}">
                <a16:creationId xmlns:a16="http://schemas.microsoft.com/office/drawing/2014/main" id="{EC895FD0-E3BD-F58A-D3A9-0D590D2FE4C1}"/>
              </a:ext>
            </a:extLst>
          </p:cNvPr>
          <p:cNvSpPr txBox="1"/>
          <p:nvPr/>
        </p:nvSpPr>
        <p:spPr>
          <a:xfrm>
            <a:off x="6921227" y="326169"/>
            <a:ext cx="4445546" cy="1337674"/>
          </a:xfrm>
          <a:prstGeom prst="rect">
            <a:avLst/>
          </a:prstGeom>
        </p:spPr>
        <p:txBody>
          <a:bodyPr wrap="square" lIns="0" tIns="0" rIns="0" bIns="0" rtlCol="0" anchor="t">
            <a:spAutoFit/>
          </a:bodyPr>
          <a:lstStyle/>
          <a:p>
            <a:pPr algn="ctr">
              <a:lnSpc>
                <a:spcPts val="11200"/>
              </a:lnSpc>
            </a:pPr>
            <a:r>
              <a:rPr lang="en-US" sz="8000" dirty="0">
                <a:solidFill>
                  <a:srgbClr val="000000"/>
                </a:solidFill>
                <a:latin typeface="IBM Plex Sans Bold"/>
                <a:ea typeface="IBM Plex Sans Bold"/>
                <a:cs typeface="IBM Plex Sans Bold"/>
                <a:sym typeface="IBM Plex Sans Bold"/>
              </a:rPr>
              <a:t>Glossary</a:t>
            </a:r>
          </a:p>
        </p:txBody>
      </p:sp>
    </p:spTree>
    <p:extLst>
      <p:ext uri="{BB962C8B-B14F-4D97-AF65-F5344CB8AC3E}">
        <p14:creationId xmlns:p14="http://schemas.microsoft.com/office/powerpoint/2010/main" val="1846496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569077"/>
            <a:ext cx="16230600" cy="1000126"/>
          </a:xfrm>
          <a:prstGeom prst="rect">
            <a:avLst/>
          </a:prstGeom>
        </p:spPr>
        <p:txBody>
          <a:bodyPr lIns="0" tIns="0" rIns="0" bIns="0" rtlCol="0" anchor="t">
            <a:spAutoFit/>
          </a:bodyPr>
          <a:lstStyle/>
          <a:p>
            <a:pPr marL="0" lvl="0" indent="0" algn="ctr">
              <a:lnSpc>
                <a:spcPts val="7200"/>
              </a:lnSpc>
              <a:spcBef>
                <a:spcPct val="0"/>
              </a:spcBef>
            </a:pPr>
            <a:r>
              <a:rPr lang="en-US" sz="8000" u="none" strike="noStrike">
                <a:solidFill>
                  <a:srgbClr val="000000"/>
                </a:solidFill>
                <a:latin typeface="IBM Plex Sans Bold"/>
                <a:ea typeface="IBM Plex Sans Bold"/>
                <a:cs typeface="IBM Plex Sans Bold"/>
                <a:sym typeface="IBM Plex Sans Bold"/>
              </a:rPr>
              <a:t>THANK YOU</a:t>
            </a:r>
          </a:p>
        </p:txBody>
      </p:sp>
      <p:sp>
        <p:nvSpPr>
          <p:cNvPr id="3" name="TextBox 3"/>
          <p:cNvSpPr txBox="1"/>
          <p:nvPr/>
        </p:nvSpPr>
        <p:spPr>
          <a:xfrm>
            <a:off x="1028700" y="5414291"/>
            <a:ext cx="16230600" cy="887095"/>
          </a:xfrm>
          <a:prstGeom prst="rect">
            <a:avLst/>
          </a:prstGeom>
        </p:spPr>
        <p:txBody>
          <a:bodyPr lIns="0" tIns="0" rIns="0" bIns="0" rtlCol="0" anchor="t">
            <a:spAutoFit/>
          </a:bodyPr>
          <a:lstStyle/>
          <a:p>
            <a:pPr algn="ctr">
              <a:lnSpc>
                <a:spcPts val="7279"/>
              </a:lnSpc>
            </a:pPr>
            <a:r>
              <a:rPr lang="en-US" sz="5199">
                <a:solidFill>
                  <a:srgbClr val="000000"/>
                </a:solidFill>
                <a:latin typeface="IBM Plex Sans Bold"/>
                <a:ea typeface="IBM Plex Sans Bold"/>
                <a:cs typeface="IBM Plex Sans Bold"/>
                <a:sym typeface="IBM Plex Sans Bold"/>
              </a:rPr>
              <a:t>Q &amp; 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0310" y="1295400"/>
            <a:ext cx="17587380" cy="8670747"/>
          </a:xfrm>
          <a:custGeom>
            <a:avLst/>
            <a:gdLst/>
            <a:ahLst/>
            <a:cxnLst/>
            <a:rect l="l" t="t" r="r" b="b"/>
            <a:pathLst>
              <a:path w="17587380" h="8670747">
                <a:moveTo>
                  <a:pt x="0" y="0"/>
                </a:moveTo>
                <a:lnTo>
                  <a:pt x="17587380" y="0"/>
                </a:lnTo>
                <a:lnTo>
                  <a:pt x="17587380" y="8670747"/>
                </a:lnTo>
                <a:lnTo>
                  <a:pt x="0" y="8670747"/>
                </a:lnTo>
                <a:lnTo>
                  <a:pt x="0" y="0"/>
                </a:lnTo>
                <a:close/>
              </a:path>
            </a:pathLst>
          </a:custGeom>
          <a:blipFill>
            <a:blip r:embed="rId2"/>
            <a:stretch>
              <a:fillRect/>
            </a:stretch>
          </a:blipFill>
        </p:spPr>
      </p:sp>
      <p:sp>
        <p:nvSpPr>
          <p:cNvPr id="3" name="TextBox 3"/>
          <p:cNvSpPr txBox="1"/>
          <p:nvPr/>
        </p:nvSpPr>
        <p:spPr>
          <a:xfrm>
            <a:off x="790124" y="28575"/>
            <a:ext cx="1665644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Data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443467" y="7669970"/>
            <a:ext cx="3401066" cy="1119260"/>
          </a:xfrm>
          <a:custGeom>
            <a:avLst/>
            <a:gdLst/>
            <a:ahLst/>
            <a:cxnLst/>
            <a:rect l="l" t="t" r="r" b="b"/>
            <a:pathLst>
              <a:path w="3401066" h="1119260">
                <a:moveTo>
                  <a:pt x="0" y="0"/>
                </a:moveTo>
                <a:lnTo>
                  <a:pt x="3401066" y="0"/>
                </a:lnTo>
                <a:lnTo>
                  <a:pt x="3401066" y="1119260"/>
                </a:lnTo>
                <a:lnTo>
                  <a:pt x="0" y="1119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949558" y="7200900"/>
            <a:ext cx="1664624" cy="2057400"/>
          </a:xfrm>
          <a:custGeom>
            <a:avLst/>
            <a:gdLst/>
            <a:ahLst/>
            <a:cxnLst/>
            <a:rect l="l" t="t" r="r" b="b"/>
            <a:pathLst>
              <a:path w="1664624" h="2057400">
                <a:moveTo>
                  <a:pt x="0" y="0"/>
                </a:moveTo>
                <a:lnTo>
                  <a:pt x="1664624" y="0"/>
                </a:lnTo>
                <a:lnTo>
                  <a:pt x="1664624"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190565" y="7105711"/>
            <a:ext cx="2147878" cy="2247779"/>
          </a:xfrm>
          <a:custGeom>
            <a:avLst/>
            <a:gdLst/>
            <a:ahLst/>
            <a:cxnLst/>
            <a:rect l="l" t="t" r="r" b="b"/>
            <a:pathLst>
              <a:path w="2147878" h="2247779">
                <a:moveTo>
                  <a:pt x="0" y="0"/>
                </a:moveTo>
                <a:lnTo>
                  <a:pt x="2147877" y="0"/>
                </a:lnTo>
                <a:lnTo>
                  <a:pt x="2147877" y="2247778"/>
                </a:lnTo>
                <a:lnTo>
                  <a:pt x="0" y="2247778"/>
                </a:lnTo>
                <a:lnTo>
                  <a:pt x="0" y="0"/>
                </a:lnTo>
                <a:close/>
              </a:path>
            </a:pathLst>
          </a:custGeom>
          <a:blipFill>
            <a:blip r:embed="rId6"/>
            <a:stretch>
              <a:fillRect/>
            </a:stretch>
          </a:blipFill>
        </p:spPr>
      </p:sp>
      <p:sp>
        <p:nvSpPr>
          <p:cNvPr id="5" name="TextBox 5"/>
          <p:cNvSpPr txBox="1"/>
          <p:nvPr/>
        </p:nvSpPr>
        <p:spPr>
          <a:xfrm>
            <a:off x="2938989" y="28575"/>
            <a:ext cx="11392785"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Technology Stack</a:t>
            </a:r>
          </a:p>
        </p:txBody>
      </p:sp>
      <p:sp>
        <p:nvSpPr>
          <p:cNvPr id="6" name="TextBox 6"/>
          <p:cNvSpPr txBox="1"/>
          <p:nvPr/>
        </p:nvSpPr>
        <p:spPr>
          <a:xfrm>
            <a:off x="1777564" y="3305095"/>
            <a:ext cx="13715635" cy="3181350"/>
          </a:xfrm>
          <a:prstGeom prst="rect">
            <a:avLst/>
          </a:prstGeom>
        </p:spPr>
        <p:txBody>
          <a:bodyPr lIns="0" tIns="0" rIns="0" bIns="0" rtlCol="0" anchor="t">
            <a:spAutoFit/>
          </a:bodyPr>
          <a:lstStyle/>
          <a:p>
            <a:pPr algn="l">
              <a:lnSpc>
                <a:spcPts val="4200"/>
              </a:lnSpc>
            </a:pPr>
            <a:r>
              <a:rPr lang="en-US" sz="3000">
                <a:solidFill>
                  <a:srgbClr val="000000"/>
                </a:solidFill>
                <a:latin typeface="IBM Plex Sans"/>
                <a:ea typeface="IBM Plex Sans"/>
                <a:cs typeface="IBM Plex Sans"/>
                <a:sym typeface="IBM Plex Sans"/>
              </a:rPr>
              <a:t>The technology stack refers to the tools and platforms used for data extraction, transformation, loading (ETL), analysis, and visualization.</a:t>
            </a:r>
          </a:p>
          <a:p>
            <a:pPr algn="l">
              <a:lnSpc>
                <a:spcPts val="4200"/>
              </a:lnSpc>
            </a:pPr>
            <a:endParaRPr lang="en-US" sz="3000">
              <a:solidFill>
                <a:srgbClr val="000000"/>
              </a:solidFill>
              <a:latin typeface="IBM Plex Sans"/>
              <a:ea typeface="IBM Plex Sans"/>
              <a:cs typeface="IBM Plex Sans"/>
              <a:sym typeface="IBM Plex Sans"/>
            </a:endParaRPr>
          </a:p>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Excel</a:t>
            </a:r>
            <a:r>
              <a:rPr lang="en-US" sz="3000">
                <a:solidFill>
                  <a:srgbClr val="000000"/>
                </a:solidFill>
                <a:latin typeface="IBM Plex Sans"/>
                <a:ea typeface="IBM Plex Sans"/>
                <a:cs typeface="IBM Plex Sans"/>
                <a:sym typeface="IBM Plex Sans"/>
              </a:rPr>
              <a:t>: For initial data exploration and preliminary analysis.</a:t>
            </a:r>
          </a:p>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SQL</a:t>
            </a:r>
            <a:r>
              <a:rPr lang="en-US" sz="3000">
                <a:solidFill>
                  <a:srgbClr val="000000"/>
                </a:solidFill>
                <a:latin typeface="IBM Plex Sans"/>
                <a:ea typeface="IBM Plex Sans"/>
                <a:cs typeface="IBM Plex Sans"/>
                <a:sym typeface="IBM Plex Sans"/>
              </a:rPr>
              <a:t>: For data extraction, transformation, and analysis.</a:t>
            </a:r>
          </a:p>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PowerBI</a:t>
            </a:r>
            <a:r>
              <a:rPr lang="en-US" sz="3000">
                <a:solidFill>
                  <a:srgbClr val="000000"/>
                </a:solidFill>
                <a:latin typeface="IBM Plex Sans"/>
                <a:ea typeface="IBM Plex Sans"/>
                <a:cs typeface="IBM Plex Sans"/>
                <a:sym typeface="IBM Plex Sans"/>
              </a:rPr>
              <a:t>: For creating interactive dashboards and visualizations.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92799" y="676275"/>
            <a:ext cx="16502402"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IBM Plex Sans Bold"/>
                <a:ea typeface="IBM Plex Sans Bold"/>
                <a:cs typeface="IBM Plex Sans Bold"/>
                <a:sym typeface="IBM Plex Sans Bold"/>
              </a:rPr>
              <a:t>Detailed List of Data Checks </a:t>
            </a:r>
          </a:p>
        </p:txBody>
      </p:sp>
      <p:sp>
        <p:nvSpPr>
          <p:cNvPr id="3" name="TextBox 3"/>
          <p:cNvSpPr txBox="1"/>
          <p:nvPr/>
        </p:nvSpPr>
        <p:spPr>
          <a:xfrm>
            <a:off x="1813731" y="2979593"/>
            <a:ext cx="13715635" cy="5848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Integrity Checks:​</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Ensured relationships between tables  are maintained.​</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Checked for duplicate rows</a:t>
            </a:r>
          </a:p>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Consistency Checks:​</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Data formats verified(e.g., dates, numeric values).​</a:t>
            </a:r>
          </a:p>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Completeness Checks:​</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Checked for  missing values.​</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Ensure all necessary columns are populated.</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NULL valued handled</a:t>
            </a:r>
          </a:p>
          <a:p>
            <a:pPr marL="647700" lvl="1" indent="-323850" algn="l">
              <a:lnSpc>
                <a:spcPts val="4200"/>
              </a:lnSpc>
              <a:buFont typeface="Arial"/>
              <a:buChar char="•"/>
            </a:pPr>
            <a:r>
              <a:rPr lang="en-US" sz="3000">
                <a:solidFill>
                  <a:srgbClr val="000000"/>
                </a:solidFill>
                <a:latin typeface="IBM Plex Sans Bold"/>
                <a:ea typeface="IBM Plex Sans Bold"/>
                <a:cs typeface="IBM Plex Sans Bold"/>
                <a:sym typeface="IBM Plex Sans Bold"/>
              </a:rPr>
              <a:t>Accuracy Checks:​</a:t>
            </a:r>
          </a:p>
          <a:p>
            <a:pPr marL="1295400" lvl="2" indent="-431800" algn="l">
              <a:lnSpc>
                <a:spcPts val="4200"/>
              </a:lnSpc>
              <a:buFont typeface="Arial"/>
              <a:buChar char="⚬"/>
            </a:pPr>
            <a:r>
              <a:rPr lang="en-US" sz="3000">
                <a:solidFill>
                  <a:srgbClr val="000000"/>
                </a:solidFill>
                <a:latin typeface="IBM Plex Sans"/>
                <a:ea typeface="IBM Plex Sans"/>
                <a:cs typeface="IBM Plex Sans"/>
                <a:sym typeface="IBM Plex Sans"/>
              </a:rPr>
              <a:t>Cross-checked totals and subtotals against source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3126</Words>
  <Application>Microsoft Office PowerPoint</Application>
  <PresentationFormat>Custom</PresentationFormat>
  <Paragraphs>352</Paragraphs>
  <Slides>68</Slides>
  <Notes>1</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Analysis PPT</dc:title>
  <cp:lastModifiedBy>Chitra Parsaila</cp:lastModifiedBy>
  <cp:revision>13</cp:revision>
  <dcterms:created xsi:type="dcterms:W3CDTF">2006-08-16T00:00:00Z</dcterms:created>
  <dcterms:modified xsi:type="dcterms:W3CDTF">2024-08-13T04:59:50Z</dcterms:modified>
  <dc:identifier>DAGMTDxJpbo</dc:identifier>
</cp:coreProperties>
</file>